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04" r:id="rId2"/>
    <p:sldId id="309" r:id="rId3"/>
    <p:sldId id="338" r:id="rId4"/>
    <p:sldId id="311" r:id="rId5"/>
    <p:sldId id="335" r:id="rId6"/>
    <p:sldId id="332" r:id="rId7"/>
    <p:sldId id="328" r:id="rId8"/>
    <p:sldId id="327" r:id="rId9"/>
    <p:sldId id="308" r:id="rId10"/>
    <p:sldId id="317" r:id="rId11"/>
    <p:sldId id="273" r:id="rId12"/>
    <p:sldId id="337" r:id="rId13"/>
    <p:sldId id="274" r:id="rId14"/>
    <p:sldId id="275" r:id="rId15"/>
    <p:sldId id="278" r:id="rId16"/>
    <p:sldId id="279" r:id="rId17"/>
    <p:sldId id="280" r:id="rId18"/>
    <p:sldId id="329" r:id="rId19"/>
    <p:sldId id="334" r:id="rId20"/>
    <p:sldId id="330" r:id="rId21"/>
    <p:sldId id="276" r:id="rId22"/>
    <p:sldId id="283" r:id="rId23"/>
    <p:sldId id="333" r:id="rId24"/>
    <p:sldId id="33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523725-8695-43CC-B66C-AC2EA6653D0A}" type="datetimeFigureOut">
              <a:rPr lang="en-US" smtClean="0"/>
              <a:t>7/16/2018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2AAC38-1718-4152-B3BD-644D036C894D}" type="slidenum">
              <a:rPr lang="en-US" smtClean="0"/>
              <a:t>‹#›</a:t>
            </a:fld>
            <a:endParaRPr lang="en-US"/>
          </a:p>
        </p:txBody>
      </p:sp>
    </p:spTree>
    <p:extLst>
      <p:ext uri="{BB962C8B-B14F-4D97-AF65-F5344CB8AC3E}">
        <p14:creationId xmlns:p14="http://schemas.microsoft.com/office/powerpoint/2010/main" val="2464897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EF20D-67C7-4CBF-8EE5-0A05E27DCC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2F0A21-68D7-43ED-A71E-15E2F67888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C27EAF-6942-4E39-B872-152786F1FBE2}"/>
              </a:ext>
            </a:extLst>
          </p:cNvPr>
          <p:cNvSpPr>
            <a:spLocks noGrp="1"/>
          </p:cNvSpPr>
          <p:nvPr>
            <p:ph type="dt" sz="half" idx="10"/>
          </p:nvPr>
        </p:nvSpPr>
        <p:spPr/>
        <p:txBody>
          <a:bodyPr/>
          <a:lstStyle/>
          <a:p>
            <a:fld id="{32D3F575-1A9B-4C60-A04B-E88AA2054E65}" type="datetime1">
              <a:rPr lang="en-US" smtClean="0"/>
              <a:t>7/16/2018</a:t>
            </a:fld>
            <a:endParaRPr lang="en-US"/>
          </a:p>
        </p:txBody>
      </p:sp>
      <p:sp>
        <p:nvSpPr>
          <p:cNvPr id="5" name="Footer Placeholder 4">
            <a:extLst>
              <a:ext uri="{FF2B5EF4-FFF2-40B4-BE49-F238E27FC236}">
                <a16:creationId xmlns:a16="http://schemas.microsoft.com/office/drawing/2014/main" id="{908A113E-855D-48FF-B1BE-0F0F255DE9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17671F-18C8-4827-93C1-A51F4F616D97}"/>
              </a:ext>
            </a:extLst>
          </p:cNvPr>
          <p:cNvSpPr>
            <a:spLocks noGrp="1"/>
          </p:cNvSpPr>
          <p:nvPr>
            <p:ph type="sldNum" sz="quarter" idx="12"/>
          </p:nvPr>
        </p:nvSpPr>
        <p:spPr/>
        <p:txBody>
          <a:bodyPr/>
          <a:lstStyle/>
          <a:p>
            <a:fld id="{3CA4A85E-3A72-4C2D-A42D-7963C482006E}" type="slidenum">
              <a:rPr lang="en-US" smtClean="0"/>
              <a:t>‹#›</a:t>
            </a:fld>
            <a:endParaRPr lang="en-US"/>
          </a:p>
        </p:txBody>
      </p:sp>
    </p:spTree>
    <p:extLst>
      <p:ext uri="{BB962C8B-B14F-4D97-AF65-F5344CB8AC3E}">
        <p14:creationId xmlns:p14="http://schemas.microsoft.com/office/powerpoint/2010/main" val="561592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EA372-EB22-470B-A1D7-41F953878A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C4CBDA-C850-4382-80E8-A3902E0415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D86478-03E9-4A52-93B8-D0ACE71DF46B}"/>
              </a:ext>
            </a:extLst>
          </p:cNvPr>
          <p:cNvSpPr>
            <a:spLocks noGrp="1"/>
          </p:cNvSpPr>
          <p:nvPr>
            <p:ph type="dt" sz="half" idx="10"/>
          </p:nvPr>
        </p:nvSpPr>
        <p:spPr/>
        <p:txBody>
          <a:bodyPr/>
          <a:lstStyle/>
          <a:p>
            <a:fld id="{FD118911-3ADB-4EC9-8B08-A91AED6A2909}" type="datetime1">
              <a:rPr lang="en-US" smtClean="0"/>
              <a:t>7/16/2018</a:t>
            </a:fld>
            <a:endParaRPr lang="en-US"/>
          </a:p>
        </p:txBody>
      </p:sp>
      <p:sp>
        <p:nvSpPr>
          <p:cNvPr id="5" name="Footer Placeholder 4">
            <a:extLst>
              <a:ext uri="{FF2B5EF4-FFF2-40B4-BE49-F238E27FC236}">
                <a16:creationId xmlns:a16="http://schemas.microsoft.com/office/drawing/2014/main" id="{54ED1B6A-9CD6-4CED-9A49-790DD17BC2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C04D84-5BB9-47EF-87D7-69A4609B2B10}"/>
              </a:ext>
            </a:extLst>
          </p:cNvPr>
          <p:cNvSpPr>
            <a:spLocks noGrp="1"/>
          </p:cNvSpPr>
          <p:nvPr>
            <p:ph type="sldNum" sz="quarter" idx="12"/>
          </p:nvPr>
        </p:nvSpPr>
        <p:spPr/>
        <p:txBody>
          <a:bodyPr/>
          <a:lstStyle/>
          <a:p>
            <a:fld id="{3CA4A85E-3A72-4C2D-A42D-7963C482006E}" type="slidenum">
              <a:rPr lang="en-US" smtClean="0"/>
              <a:t>‹#›</a:t>
            </a:fld>
            <a:endParaRPr lang="en-US"/>
          </a:p>
        </p:txBody>
      </p:sp>
    </p:spTree>
    <p:extLst>
      <p:ext uri="{BB962C8B-B14F-4D97-AF65-F5344CB8AC3E}">
        <p14:creationId xmlns:p14="http://schemas.microsoft.com/office/powerpoint/2010/main" val="488939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57DBAF-A410-4528-B7E0-6833D64BDB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00B36F-942E-4F10-97F9-0449AB62A9F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6079E8-7BDE-4FE2-8F52-BBD5D6C846C2}"/>
              </a:ext>
            </a:extLst>
          </p:cNvPr>
          <p:cNvSpPr>
            <a:spLocks noGrp="1"/>
          </p:cNvSpPr>
          <p:nvPr>
            <p:ph type="dt" sz="half" idx="10"/>
          </p:nvPr>
        </p:nvSpPr>
        <p:spPr/>
        <p:txBody>
          <a:bodyPr/>
          <a:lstStyle/>
          <a:p>
            <a:fld id="{64BE06EB-1245-42A1-A654-07ED135007E0}" type="datetime1">
              <a:rPr lang="en-US" smtClean="0"/>
              <a:t>7/16/2018</a:t>
            </a:fld>
            <a:endParaRPr lang="en-US"/>
          </a:p>
        </p:txBody>
      </p:sp>
      <p:sp>
        <p:nvSpPr>
          <p:cNvPr id="5" name="Footer Placeholder 4">
            <a:extLst>
              <a:ext uri="{FF2B5EF4-FFF2-40B4-BE49-F238E27FC236}">
                <a16:creationId xmlns:a16="http://schemas.microsoft.com/office/drawing/2014/main" id="{35487A34-E370-4D35-A2AD-72AAB93D6F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4365F6-F369-45DA-BF42-49B75BD6BB39}"/>
              </a:ext>
            </a:extLst>
          </p:cNvPr>
          <p:cNvSpPr>
            <a:spLocks noGrp="1"/>
          </p:cNvSpPr>
          <p:nvPr>
            <p:ph type="sldNum" sz="quarter" idx="12"/>
          </p:nvPr>
        </p:nvSpPr>
        <p:spPr/>
        <p:txBody>
          <a:bodyPr/>
          <a:lstStyle/>
          <a:p>
            <a:fld id="{3CA4A85E-3A72-4C2D-A42D-7963C482006E}" type="slidenum">
              <a:rPr lang="en-US" smtClean="0"/>
              <a:t>‹#›</a:t>
            </a:fld>
            <a:endParaRPr lang="en-US"/>
          </a:p>
        </p:txBody>
      </p:sp>
    </p:spTree>
    <p:extLst>
      <p:ext uri="{BB962C8B-B14F-4D97-AF65-F5344CB8AC3E}">
        <p14:creationId xmlns:p14="http://schemas.microsoft.com/office/powerpoint/2010/main" val="521237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8CFF9-F3FC-4AED-9C6C-03FFA4C410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0FACF9-90D3-424B-A7F6-39B44C6AF7C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FB3D93-6A30-4A41-9F71-5B480F549F7B}"/>
              </a:ext>
            </a:extLst>
          </p:cNvPr>
          <p:cNvSpPr>
            <a:spLocks noGrp="1"/>
          </p:cNvSpPr>
          <p:nvPr>
            <p:ph type="dt" sz="half" idx="10"/>
          </p:nvPr>
        </p:nvSpPr>
        <p:spPr/>
        <p:txBody>
          <a:bodyPr/>
          <a:lstStyle/>
          <a:p>
            <a:fld id="{043E1FEC-7BAA-46F8-8813-CCF2F4529239}" type="datetime1">
              <a:rPr lang="en-US" smtClean="0"/>
              <a:t>7/16/2018</a:t>
            </a:fld>
            <a:endParaRPr lang="en-US"/>
          </a:p>
        </p:txBody>
      </p:sp>
      <p:sp>
        <p:nvSpPr>
          <p:cNvPr id="5" name="Footer Placeholder 4">
            <a:extLst>
              <a:ext uri="{FF2B5EF4-FFF2-40B4-BE49-F238E27FC236}">
                <a16:creationId xmlns:a16="http://schemas.microsoft.com/office/drawing/2014/main" id="{7D6E4F25-C05D-4BAF-A496-CE8AB2F0BC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AC15ED-BBE0-404A-8B25-FBD6ACF8F289}"/>
              </a:ext>
            </a:extLst>
          </p:cNvPr>
          <p:cNvSpPr>
            <a:spLocks noGrp="1"/>
          </p:cNvSpPr>
          <p:nvPr>
            <p:ph type="sldNum" sz="quarter" idx="12"/>
          </p:nvPr>
        </p:nvSpPr>
        <p:spPr/>
        <p:txBody>
          <a:bodyPr/>
          <a:lstStyle/>
          <a:p>
            <a:fld id="{3CA4A85E-3A72-4C2D-A42D-7963C482006E}" type="slidenum">
              <a:rPr lang="en-US" smtClean="0"/>
              <a:t>‹#›</a:t>
            </a:fld>
            <a:endParaRPr lang="en-US"/>
          </a:p>
        </p:txBody>
      </p:sp>
    </p:spTree>
    <p:extLst>
      <p:ext uri="{BB962C8B-B14F-4D97-AF65-F5344CB8AC3E}">
        <p14:creationId xmlns:p14="http://schemas.microsoft.com/office/powerpoint/2010/main" val="223846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08894-E27F-4360-92FF-044CBB48F8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FB6D46-25B5-4C18-B300-01C86C1E94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5C5EDD0-6B2E-4A49-9E1C-6866B3C11DDD}"/>
              </a:ext>
            </a:extLst>
          </p:cNvPr>
          <p:cNvSpPr>
            <a:spLocks noGrp="1"/>
          </p:cNvSpPr>
          <p:nvPr>
            <p:ph type="dt" sz="half" idx="10"/>
          </p:nvPr>
        </p:nvSpPr>
        <p:spPr/>
        <p:txBody>
          <a:bodyPr/>
          <a:lstStyle/>
          <a:p>
            <a:fld id="{590BAB2C-A9F1-432C-80EE-EA6E981C45DD}" type="datetime1">
              <a:rPr lang="en-US" smtClean="0"/>
              <a:t>7/16/2018</a:t>
            </a:fld>
            <a:endParaRPr lang="en-US"/>
          </a:p>
        </p:txBody>
      </p:sp>
      <p:sp>
        <p:nvSpPr>
          <p:cNvPr id="5" name="Footer Placeholder 4">
            <a:extLst>
              <a:ext uri="{FF2B5EF4-FFF2-40B4-BE49-F238E27FC236}">
                <a16:creationId xmlns:a16="http://schemas.microsoft.com/office/drawing/2014/main" id="{FFE58391-BFDA-4988-9035-2F16DDC0E5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DBE5A0-BAFF-4E43-8F1E-5C4F635B1CBA}"/>
              </a:ext>
            </a:extLst>
          </p:cNvPr>
          <p:cNvSpPr>
            <a:spLocks noGrp="1"/>
          </p:cNvSpPr>
          <p:nvPr>
            <p:ph type="sldNum" sz="quarter" idx="12"/>
          </p:nvPr>
        </p:nvSpPr>
        <p:spPr/>
        <p:txBody>
          <a:bodyPr/>
          <a:lstStyle/>
          <a:p>
            <a:fld id="{3CA4A85E-3A72-4C2D-A42D-7963C482006E}" type="slidenum">
              <a:rPr lang="en-US" smtClean="0"/>
              <a:t>‹#›</a:t>
            </a:fld>
            <a:endParaRPr lang="en-US"/>
          </a:p>
        </p:txBody>
      </p:sp>
    </p:spTree>
    <p:extLst>
      <p:ext uri="{BB962C8B-B14F-4D97-AF65-F5344CB8AC3E}">
        <p14:creationId xmlns:p14="http://schemas.microsoft.com/office/powerpoint/2010/main" val="1582557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0AC5C-C3E2-44B1-B0FA-2FECD4BB1C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833503-4D5F-466B-907F-25EE7BE9CA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7A63A9-ACBD-43B2-83AC-846834BBF41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684F82-6B96-4B6B-816B-E40330D6794A}"/>
              </a:ext>
            </a:extLst>
          </p:cNvPr>
          <p:cNvSpPr>
            <a:spLocks noGrp="1"/>
          </p:cNvSpPr>
          <p:nvPr>
            <p:ph type="dt" sz="half" idx="10"/>
          </p:nvPr>
        </p:nvSpPr>
        <p:spPr/>
        <p:txBody>
          <a:bodyPr/>
          <a:lstStyle/>
          <a:p>
            <a:fld id="{5EC63B9C-93ED-494D-B4AA-CFF445D1F438}" type="datetime1">
              <a:rPr lang="en-US" smtClean="0"/>
              <a:t>7/16/2018</a:t>
            </a:fld>
            <a:endParaRPr lang="en-US"/>
          </a:p>
        </p:txBody>
      </p:sp>
      <p:sp>
        <p:nvSpPr>
          <p:cNvPr id="6" name="Footer Placeholder 5">
            <a:extLst>
              <a:ext uri="{FF2B5EF4-FFF2-40B4-BE49-F238E27FC236}">
                <a16:creationId xmlns:a16="http://schemas.microsoft.com/office/drawing/2014/main" id="{3E6DAF87-D707-4571-90AF-C75D9CF99D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461947-0D42-42BD-BAA1-A11F5A519281}"/>
              </a:ext>
            </a:extLst>
          </p:cNvPr>
          <p:cNvSpPr>
            <a:spLocks noGrp="1"/>
          </p:cNvSpPr>
          <p:nvPr>
            <p:ph type="sldNum" sz="quarter" idx="12"/>
          </p:nvPr>
        </p:nvSpPr>
        <p:spPr/>
        <p:txBody>
          <a:bodyPr/>
          <a:lstStyle/>
          <a:p>
            <a:fld id="{3CA4A85E-3A72-4C2D-A42D-7963C482006E}" type="slidenum">
              <a:rPr lang="en-US" smtClean="0"/>
              <a:t>‹#›</a:t>
            </a:fld>
            <a:endParaRPr lang="en-US"/>
          </a:p>
        </p:txBody>
      </p:sp>
    </p:spTree>
    <p:extLst>
      <p:ext uri="{BB962C8B-B14F-4D97-AF65-F5344CB8AC3E}">
        <p14:creationId xmlns:p14="http://schemas.microsoft.com/office/powerpoint/2010/main" val="1335573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1F623-1FE1-443D-B48C-BB02213691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E9BDAB-E6A5-40CB-8542-A33CB1937F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6899A09-1F45-4C11-BF05-0976AFCCCB9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174957-31D1-4E02-BB8B-23C214198F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5EFC8A4-1D32-4317-A1D5-94542D64F22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090478C-DB78-4306-8E5E-DC6BAD73E142}"/>
              </a:ext>
            </a:extLst>
          </p:cNvPr>
          <p:cNvSpPr>
            <a:spLocks noGrp="1"/>
          </p:cNvSpPr>
          <p:nvPr>
            <p:ph type="dt" sz="half" idx="10"/>
          </p:nvPr>
        </p:nvSpPr>
        <p:spPr/>
        <p:txBody>
          <a:bodyPr/>
          <a:lstStyle/>
          <a:p>
            <a:fld id="{26B3017B-E463-4FFA-ABEB-9D3DDB5F3B8B}" type="datetime1">
              <a:rPr lang="en-US" smtClean="0"/>
              <a:t>7/16/2018</a:t>
            </a:fld>
            <a:endParaRPr lang="en-US"/>
          </a:p>
        </p:txBody>
      </p:sp>
      <p:sp>
        <p:nvSpPr>
          <p:cNvPr id="8" name="Footer Placeholder 7">
            <a:extLst>
              <a:ext uri="{FF2B5EF4-FFF2-40B4-BE49-F238E27FC236}">
                <a16:creationId xmlns:a16="http://schemas.microsoft.com/office/drawing/2014/main" id="{BA335AE5-8130-46BD-B3CE-AB558E49F94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7F63AB-F2E7-4628-93B9-B90A4354A117}"/>
              </a:ext>
            </a:extLst>
          </p:cNvPr>
          <p:cNvSpPr>
            <a:spLocks noGrp="1"/>
          </p:cNvSpPr>
          <p:nvPr>
            <p:ph type="sldNum" sz="quarter" idx="12"/>
          </p:nvPr>
        </p:nvSpPr>
        <p:spPr/>
        <p:txBody>
          <a:bodyPr/>
          <a:lstStyle/>
          <a:p>
            <a:fld id="{3CA4A85E-3A72-4C2D-A42D-7963C482006E}" type="slidenum">
              <a:rPr lang="en-US" smtClean="0"/>
              <a:t>‹#›</a:t>
            </a:fld>
            <a:endParaRPr lang="en-US"/>
          </a:p>
        </p:txBody>
      </p:sp>
    </p:spTree>
    <p:extLst>
      <p:ext uri="{BB962C8B-B14F-4D97-AF65-F5344CB8AC3E}">
        <p14:creationId xmlns:p14="http://schemas.microsoft.com/office/powerpoint/2010/main" val="299313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6AA77-F4B4-4FE5-AE7B-468782F687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26C7DD-178A-4B4E-9EF6-1CA6F23173C3}"/>
              </a:ext>
            </a:extLst>
          </p:cNvPr>
          <p:cNvSpPr>
            <a:spLocks noGrp="1"/>
          </p:cNvSpPr>
          <p:nvPr>
            <p:ph type="dt" sz="half" idx="10"/>
          </p:nvPr>
        </p:nvSpPr>
        <p:spPr/>
        <p:txBody>
          <a:bodyPr/>
          <a:lstStyle/>
          <a:p>
            <a:fld id="{85DD88F2-CBC9-4EC9-8B32-7A34C0CA8EF8}" type="datetime1">
              <a:rPr lang="en-US" smtClean="0"/>
              <a:t>7/16/2018</a:t>
            </a:fld>
            <a:endParaRPr lang="en-US"/>
          </a:p>
        </p:txBody>
      </p:sp>
      <p:sp>
        <p:nvSpPr>
          <p:cNvPr id="4" name="Footer Placeholder 3">
            <a:extLst>
              <a:ext uri="{FF2B5EF4-FFF2-40B4-BE49-F238E27FC236}">
                <a16:creationId xmlns:a16="http://schemas.microsoft.com/office/drawing/2014/main" id="{F8C3EDEF-CD7D-4810-90CC-279FC866DE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65F2EE-1914-4422-943D-AC30BC6F112B}"/>
              </a:ext>
            </a:extLst>
          </p:cNvPr>
          <p:cNvSpPr>
            <a:spLocks noGrp="1"/>
          </p:cNvSpPr>
          <p:nvPr>
            <p:ph type="sldNum" sz="quarter" idx="12"/>
          </p:nvPr>
        </p:nvSpPr>
        <p:spPr/>
        <p:txBody>
          <a:bodyPr/>
          <a:lstStyle/>
          <a:p>
            <a:fld id="{3CA4A85E-3A72-4C2D-A42D-7963C482006E}" type="slidenum">
              <a:rPr lang="en-US" smtClean="0"/>
              <a:t>‹#›</a:t>
            </a:fld>
            <a:endParaRPr lang="en-US"/>
          </a:p>
        </p:txBody>
      </p:sp>
    </p:spTree>
    <p:extLst>
      <p:ext uri="{BB962C8B-B14F-4D97-AF65-F5344CB8AC3E}">
        <p14:creationId xmlns:p14="http://schemas.microsoft.com/office/powerpoint/2010/main" val="91992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943459-4814-46F2-9399-8EA02C1D02AD}"/>
              </a:ext>
            </a:extLst>
          </p:cNvPr>
          <p:cNvSpPr>
            <a:spLocks noGrp="1"/>
          </p:cNvSpPr>
          <p:nvPr>
            <p:ph type="dt" sz="half" idx="10"/>
          </p:nvPr>
        </p:nvSpPr>
        <p:spPr/>
        <p:txBody>
          <a:bodyPr/>
          <a:lstStyle/>
          <a:p>
            <a:fld id="{F1E0846B-08CE-40A8-A40F-76BEE11B793E}" type="datetime1">
              <a:rPr lang="en-US" smtClean="0"/>
              <a:t>7/16/2018</a:t>
            </a:fld>
            <a:endParaRPr lang="en-US"/>
          </a:p>
        </p:txBody>
      </p:sp>
      <p:sp>
        <p:nvSpPr>
          <p:cNvPr id="3" name="Footer Placeholder 2">
            <a:extLst>
              <a:ext uri="{FF2B5EF4-FFF2-40B4-BE49-F238E27FC236}">
                <a16:creationId xmlns:a16="http://schemas.microsoft.com/office/drawing/2014/main" id="{32BFA0E7-BA09-49A7-8E1D-119ABC0CB9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8140AD-F35C-46D4-89C3-35EC09427C25}"/>
              </a:ext>
            </a:extLst>
          </p:cNvPr>
          <p:cNvSpPr>
            <a:spLocks noGrp="1"/>
          </p:cNvSpPr>
          <p:nvPr>
            <p:ph type="sldNum" sz="quarter" idx="12"/>
          </p:nvPr>
        </p:nvSpPr>
        <p:spPr/>
        <p:txBody>
          <a:bodyPr/>
          <a:lstStyle/>
          <a:p>
            <a:fld id="{3CA4A85E-3A72-4C2D-A42D-7963C482006E}" type="slidenum">
              <a:rPr lang="en-US" smtClean="0"/>
              <a:t>‹#›</a:t>
            </a:fld>
            <a:endParaRPr lang="en-US"/>
          </a:p>
        </p:txBody>
      </p:sp>
    </p:spTree>
    <p:extLst>
      <p:ext uri="{BB962C8B-B14F-4D97-AF65-F5344CB8AC3E}">
        <p14:creationId xmlns:p14="http://schemas.microsoft.com/office/powerpoint/2010/main" val="1195076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B6548-78D8-4B72-BC61-2197DBA5FE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0966F2-E6BE-4CD4-AFC3-AFA09169CE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5B00D36-99AE-46E2-8738-5C085EFE1A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BA11131-E117-4285-8877-C3F431C2ADB8}"/>
              </a:ext>
            </a:extLst>
          </p:cNvPr>
          <p:cNvSpPr>
            <a:spLocks noGrp="1"/>
          </p:cNvSpPr>
          <p:nvPr>
            <p:ph type="dt" sz="half" idx="10"/>
          </p:nvPr>
        </p:nvSpPr>
        <p:spPr/>
        <p:txBody>
          <a:bodyPr/>
          <a:lstStyle/>
          <a:p>
            <a:fld id="{BAACB7C4-602E-455B-A8F4-F4B4CEF1F43B}" type="datetime1">
              <a:rPr lang="en-US" smtClean="0"/>
              <a:t>7/16/2018</a:t>
            </a:fld>
            <a:endParaRPr lang="en-US"/>
          </a:p>
        </p:txBody>
      </p:sp>
      <p:sp>
        <p:nvSpPr>
          <p:cNvPr id="6" name="Footer Placeholder 5">
            <a:extLst>
              <a:ext uri="{FF2B5EF4-FFF2-40B4-BE49-F238E27FC236}">
                <a16:creationId xmlns:a16="http://schemas.microsoft.com/office/drawing/2014/main" id="{88D0380E-C334-47F2-B6F4-7286AEFE07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760F05-A207-4F7C-B9FB-C9D6827940A2}"/>
              </a:ext>
            </a:extLst>
          </p:cNvPr>
          <p:cNvSpPr>
            <a:spLocks noGrp="1"/>
          </p:cNvSpPr>
          <p:nvPr>
            <p:ph type="sldNum" sz="quarter" idx="12"/>
          </p:nvPr>
        </p:nvSpPr>
        <p:spPr/>
        <p:txBody>
          <a:bodyPr/>
          <a:lstStyle/>
          <a:p>
            <a:fld id="{3CA4A85E-3A72-4C2D-A42D-7963C482006E}" type="slidenum">
              <a:rPr lang="en-US" smtClean="0"/>
              <a:t>‹#›</a:t>
            </a:fld>
            <a:endParaRPr lang="en-US"/>
          </a:p>
        </p:txBody>
      </p:sp>
    </p:spTree>
    <p:extLst>
      <p:ext uri="{BB962C8B-B14F-4D97-AF65-F5344CB8AC3E}">
        <p14:creationId xmlns:p14="http://schemas.microsoft.com/office/powerpoint/2010/main" val="471034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E5DA4-D8A3-4FBD-958E-28C28A82F9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9EFCD9-3C58-4DDB-8FDA-4EA2600ECE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42A902-233E-4A32-B704-0BB5826C73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DC8A452-9B9C-4078-B633-62F438B8ABCD}"/>
              </a:ext>
            </a:extLst>
          </p:cNvPr>
          <p:cNvSpPr>
            <a:spLocks noGrp="1"/>
          </p:cNvSpPr>
          <p:nvPr>
            <p:ph type="dt" sz="half" idx="10"/>
          </p:nvPr>
        </p:nvSpPr>
        <p:spPr/>
        <p:txBody>
          <a:bodyPr/>
          <a:lstStyle/>
          <a:p>
            <a:fld id="{4BEE5DB5-258B-4AF6-95FF-4EF248953933}" type="datetime1">
              <a:rPr lang="en-US" smtClean="0"/>
              <a:t>7/16/2018</a:t>
            </a:fld>
            <a:endParaRPr lang="en-US"/>
          </a:p>
        </p:txBody>
      </p:sp>
      <p:sp>
        <p:nvSpPr>
          <p:cNvPr id="6" name="Footer Placeholder 5">
            <a:extLst>
              <a:ext uri="{FF2B5EF4-FFF2-40B4-BE49-F238E27FC236}">
                <a16:creationId xmlns:a16="http://schemas.microsoft.com/office/drawing/2014/main" id="{408D3E2C-7DC3-4760-A229-F10F199820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89BBFF-DB90-490A-B173-0C2DA7B2BE63}"/>
              </a:ext>
            </a:extLst>
          </p:cNvPr>
          <p:cNvSpPr>
            <a:spLocks noGrp="1"/>
          </p:cNvSpPr>
          <p:nvPr>
            <p:ph type="sldNum" sz="quarter" idx="12"/>
          </p:nvPr>
        </p:nvSpPr>
        <p:spPr/>
        <p:txBody>
          <a:bodyPr/>
          <a:lstStyle/>
          <a:p>
            <a:fld id="{3CA4A85E-3A72-4C2D-A42D-7963C482006E}" type="slidenum">
              <a:rPr lang="en-US" smtClean="0"/>
              <a:t>‹#›</a:t>
            </a:fld>
            <a:endParaRPr lang="en-US"/>
          </a:p>
        </p:txBody>
      </p:sp>
    </p:spTree>
    <p:extLst>
      <p:ext uri="{BB962C8B-B14F-4D97-AF65-F5344CB8AC3E}">
        <p14:creationId xmlns:p14="http://schemas.microsoft.com/office/powerpoint/2010/main" val="2058795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2BE52E-A983-4FF5-B557-5752C77CA1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B4239D-1632-4A15-BBD5-C251452C81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55B51A-C3C0-4285-A19D-7FB705A49B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E2830E-1B23-4FAB-ABB3-C16855C910FF}" type="datetime1">
              <a:rPr lang="en-US" smtClean="0"/>
              <a:t>7/16/2018</a:t>
            </a:fld>
            <a:endParaRPr lang="en-US"/>
          </a:p>
        </p:txBody>
      </p:sp>
      <p:sp>
        <p:nvSpPr>
          <p:cNvPr id="5" name="Footer Placeholder 4">
            <a:extLst>
              <a:ext uri="{FF2B5EF4-FFF2-40B4-BE49-F238E27FC236}">
                <a16:creationId xmlns:a16="http://schemas.microsoft.com/office/drawing/2014/main" id="{EFF78130-9DA3-40A0-B17A-5861E29B87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9E4611-5096-4A9F-83F5-E34087D094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A4A85E-3A72-4C2D-A42D-7963C482006E}" type="slidenum">
              <a:rPr lang="en-US" smtClean="0"/>
              <a:t>‹#›</a:t>
            </a:fld>
            <a:endParaRPr lang="en-US"/>
          </a:p>
        </p:txBody>
      </p:sp>
    </p:spTree>
    <p:extLst>
      <p:ext uri="{BB962C8B-B14F-4D97-AF65-F5344CB8AC3E}">
        <p14:creationId xmlns:p14="http://schemas.microsoft.com/office/powerpoint/2010/main" val="2103206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emf"/></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16860" y="1903231"/>
            <a:ext cx="6192688" cy="1600438"/>
          </a:xfrm>
          <a:prstGeom prst="rect">
            <a:avLst/>
          </a:prstGeom>
          <a:noFill/>
        </p:spPr>
        <p:txBody>
          <a:bodyPr wrap="square" rtlCol="0">
            <a:spAutoFit/>
          </a:bodyPr>
          <a:lstStyle/>
          <a:p>
            <a:pPr algn="ctr"/>
            <a:r>
              <a:rPr lang="en-US" sz="5400" dirty="0"/>
              <a:t>Dynamics</a:t>
            </a:r>
          </a:p>
          <a:p>
            <a:pPr algn="ctr"/>
            <a:r>
              <a:rPr lang="en-US" sz="4400" dirty="0">
                <a:solidFill>
                  <a:srgbClr val="FF0000"/>
                </a:solidFill>
              </a:rPr>
              <a:t>Moment of Inertia</a:t>
            </a:r>
          </a:p>
        </p:txBody>
      </p:sp>
      <p:sp>
        <p:nvSpPr>
          <p:cNvPr id="5" name="TextBox 4">
            <a:extLst>
              <a:ext uri="{FF2B5EF4-FFF2-40B4-BE49-F238E27FC236}">
                <a16:creationId xmlns:a16="http://schemas.microsoft.com/office/drawing/2014/main" id="{C9729956-444F-46C1-ACA1-1BA78E1CF636}"/>
              </a:ext>
            </a:extLst>
          </p:cNvPr>
          <p:cNvSpPr txBox="1"/>
          <p:nvPr/>
        </p:nvSpPr>
        <p:spPr>
          <a:xfrm>
            <a:off x="2351583" y="4154550"/>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grpSp>
        <p:nvGrpSpPr>
          <p:cNvPr id="6" name="Group 5">
            <a:extLst>
              <a:ext uri="{FF2B5EF4-FFF2-40B4-BE49-F238E27FC236}">
                <a16:creationId xmlns:a16="http://schemas.microsoft.com/office/drawing/2014/main" id="{B1887D03-EF52-45C5-92AC-8F289BC72AD8}"/>
              </a:ext>
            </a:extLst>
          </p:cNvPr>
          <p:cNvGrpSpPr/>
          <p:nvPr/>
        </p:nvGrpSpPr>
        <p:grpSpPr>
          <a:xfrm>
            <a:off x="7863419" y="558664"/>
            <a:ext cx="2288981" cy="5426500"/>
            <a:chOff x="2324583" y="1011382"/>
            <a:chExt cx="1728192" cy="4354943"/>
          </a:xfrm>
        </p:grpSpPr>
        <p:sp>
          <p:nvSpPr>
            <p:cNvPr id="7" name="Cube 6">
              <a:extLst>
                <a:ext uri="{FF2B5EF4-FFF2-40B4-BE49-F238E27FC236}">
                  <a16:creationId xmlns:a16="http://schemas.microsoft.com/office/drawing/2014/main" id="{480A4574-D548-4ECA-9145-7AF7DF1C5248}"/>
                </a:ext>
              </a:extLst>
            </p:cNvPr>
            <p:cNvSpPr/>
            <p:nvPr/>
          </p:nvSpPr>
          <p:spPr>
            <a:xfrm>
              <a:off x="2324583" y="2988568"/>
              <a:ext cx="1728192" cy="1980220"/>
            </a:xfrm>
            <a:prstGeom prst="cube">
              <a:avLst>
                <a:gd name="adj" fmla="val 78765"/>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717B368A-4B40-4B9D-B96F-206D1F2C6F60}"/>
                </a:ext>
              </a:extLst>
            </p:cNvPr>
            <p:cNvCxnSpPr>
              <a:cxnSpLocks/>
            </p:cNvCxnSpPr>
            <p:nvPr/>
          </p:nvCxnSpPr>
          <p:spPr>
            <a:xfrm>
              <a:off x="2679207" y="2004354"/>
              <a:ext cx="38255" cy="217808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F35B539-D942-4132-9040-0A56C670A855}"/>
                </a:ext>
              </a:extLst>
            </p:cNvPr>
            <p:cNvCxnSpPr>
              <a:cxnSpLocks/>
            </p:cNvCxnSpPr>
            <p:nvPr/>
          </p:nvCxnSpPr>
          <p:spPr>
            <a:xfrm>
              <a:off x="3643745" y="1011382"/>
              <a:ext cx="39987" cy="216559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2D04C49-6EDA-40B6-9173-981384846A08}"/>
                </a:ext>
              </a:extLst>
            </p:cNvPr>
            <p:cNvSpPr txBox="1"/>
            <p:nvPr/>
          </p:nvSpPr>
          <p:spPr>
            <a:xfrm>
              <a:off x="2324584" y="4996993"/>
              <a:ext cx="423045" cy="369332"/>
            </a:xfrm>
            <a:prstGeom prst="rect">
              <a:avLst/>
            </a:prstGeom>
            <a:noFill/>
          </p:spPr>
          <p:txBody>
            <a:bodyPr wrap="square" rtlCol="0">
              <a:spAutoFit/>
            </a:bodyPr>
            <a:lstStyle/>
            <a:p>
              <a:r>
                <a:rPr lang="en-US" dirty="0"/>
                <a:t>W</a:t>
              </a:r>
            </a:p>
          </p:txBody>
        </p:sp>
        <p:sp>
          <p:nvSpPr>
            <p:cNvPr id="11" name="TextBox 10">
              <a:extLst>
                <a:ext uri="{FF2B5EF4-FFF2-40B4-BE49-F238E27FC236}">
                  <a16:creationId xmlns:a16="http://schemas.microsoft.com/office/drawing/2014/main" id="{A39BC996-872A-46B2-8661-BD3AECA7F77A}"/>
                </a:ext>
              </a:extLst>
            </p:cNvPr>
            <p:cNvSpPr txBox="1"/>
            <p:nvPr/>
          </p:nvSpPr>
          <p:spPr>
            <a:xfrm>
              <a:off x="3472210" y="4221088"/>
              <a:ext cx="423045" cy="369332"/>
            </a:xfrm>
            <a:prstGeom prst="rect">
              <a:avLst/>
            </a:prstGeom>
            <a:noFill/>
          </p:spPr>
          <p:txBody>
            <a:bodyPr wrap="square" rtlCol="0">
              <a:spAutoFit/>
            </a:bodyPr>
            <a:lstStyle/>
            <a:p>
              <a:r>
                <a:rPr lang="en-US" dirty="0"/>
                <a:t>L</a:t>
              </a:r>
            </a:p>
          </p:txBody>
        </p:sp>
        <p:cxnSp>
          <p:nvCxnSpPr>
            <p:cNvPr id="12" name="Straight Connector 11">
              <a:extLst>
                <a:ext uri="{FF2B5EF4-FFF2-40B4-BE49-F238E27FC236}">
                  <a16:creationId xmlns:a16="http://schemas.microsoft.com/office/drawing/2014/main" id="{1A1CF1F4-00FD-4AF7-BAEC-6CA85E7BAFE1}"/>
                </a:ext>
              </a:extLst>
            </p:cNvPr>
            <p:cNvCxnSpPr/>
            <p:nvPr/>
          </p:nvCxnSpPr>
          <p:spPr>
            <a:xfrm>
              <a:off x="3107668" y="2456892"/>
              <a:ext cx="36004" cy="1224136"/>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5441728-6B56-432D-A6AB-70AB2F4ADDA0}"/>
                </a:ext>
              </a:extLst>
            </p:cNvPr>
            <p:cNvCxnSpPr/>
            <p:nvPr/>
          </p:nvCxnSpPr>
          <p:spPr>
            <a:xfrm>
              <a:off x="3179676" y="4473116"/>
              <a:ext cx="18002" cy="612068"/>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FCBD47C4-0FDE-46C9-A089-49DFA3FCE87E}"/>
                </a:ext>
              </a:extLst>
            </p:cNvPr>
            <p:cNvSpPr txBox="1"/>
            <p:nvPr/>
          </p:nvSpPr>
          <p:spPr>
            <a:xfrm>
              <a:off x="3210958" y="3770584"/>
              <a:ext cx="544562" cy="369332"/>
            </a:xfrm>
            <a:prstGeom prst="rect">
              <a:avLst/>
            </a:prstGeom>
            <a:noFill/>
          </p:spPr>
          <p:txBody>
            <a:bodyPr wrap="square" rtlCol="0">
              <a:spAutoFit/>
            </a:bodyPr>
            <a:lstStyle/>
            <a:p>
              <a:r>
                <a:rPr lang="en-US" dirty="0"/>
                <a:t>CG</a:t>
              </a:r>
            </a:p>
          </p:txBody>
        </p:sp>
      </p:grpSp>
      <p:sp>
        <p:nvSpPr>
          <p:cNvPr id="2" name="Slide Number Placeholder 1">
            <a:extLst>
              <a:ext uri="{FF2B5EF4-FFF2-40B4-BE49-F238E27FC236}">
                <a16:creationId xmlns:a16="http://schemas.microsoft.com/office/drawing/2014/main" id="{126113A7-D79A-412C-B7B3-598C893EF35E}"/>
              </a:ext>
            </a:extLst>
          </p:cNvPr>
          <p:cNvSpPr>
            <a:spLocks noGrp="1"/>
          </p:cNvSpPr>
          <p:nvPr>
            <p:ph type="sldNum" sz="quarter" idx="12"/>
          </p:nvPr>
        </p:nvSpPr>
        <p:spPr/>
        <p:txBody>
          <a:bodyPr/>
          <a:lstStyle/>
          <a:p>
            <a:fld id="{3CA4A85E-3A72-4C2D-A42D-7963C482006E}" type="slidenum">
              <a:rPr lang="en-US" smtClean="0"/>
              <a:t>1</a:t>
            </a:fld>
            <a:endParaRPr lang="en-US"/>
          </a:p>
        </p:txBody>
      </p:sp>
    </p:spTree>
    <p:extLst>
      <p:ext uri="{BB962C8B-B14F-4D97-AF65-F5344CB8AC3E}">
        <p14:creationId xmlns:p14="http://schemas.microsoft.com/office/powerpoint/2010/main" val="1224214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219314"/>
            <a:ext cx="8229600" cy="556545"/>
          </a:xfrm>
          <a:prstGeom prst="rect">
            <a:avLst/>
          </a:prstGeom>
        </p:spPr>
        <p:txBody>
          <a:bodyP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solidFill>
                  <a:srgbClr val="FF0000"/>
                </a:solidFill>
                <a:latin typeface="+mn-lt"/>
              </a:rPr>
              <a:t>Examples of Simple Bifilar Pendulums</a:t>
            </a:r>
          </a:p>
        </p:txBody>
      </p:sp>
      <p:pic>
        <p:nvPicPr>
          <p:cNvPr id="5" name="Picture 4"/>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593274" y="1100979"/>
            <a:ext cx="4717473" cy="4971656"/>
          </a:xfrm>
          <a:prstGeom prst="rect">
            <a:avLst/>
          </a:prstGeom>
        </p:spPr>
      </p:pic>
      <p:sp>
        <p:nvSpPr>
          <p:cNvPr id="2" name="Slide Number Placeholder 1">
            <a:extLst>
              <a:ext uri="{FF2B5EF4-FFF2-40B4-BE49-F238E27FC236}">
                <a16:creationId xmlns:a16="http://schemas.microsoft.com/office/drawing/2014/main" id="{926BD176-0D7B-4271-B50C-1BA05EED3641}"/>
              </a:ext>
            </a:extLst>
          </p:cNvPr>
          <p:cNvSpPr>
            <a:spLocks noGrp="1"/>
          </p:cNvSpPr>
          <p:nvPr>
            <p:ph type="sldNum" sz="quarter" idx="12"/>
          </p:nvPr>
        </p:nvSpPr>
        <p:spPr/>
        <p:txBody>
          <a:bodyPr/>
          <a:lstStyle/>
          <a:p>
            <a:fld id="{3CA4A85E-3A72-4C2D-A42D-7963C482006E}" type="slidenum">
              <a:rPr lang="en-US" smtClean="0"/>
              <a:t>10</a:t>
            </a:fld>
            <a:endParaRPr lang="en-US"/>
          </a:p>
        </p:txBody>
      </p:sp>
      <p:pic>
        <p:nvPicPr>
          <p:cNvPr id="6" name="Picture 3" descr="Description: bifilar_1.jpg">
            <a:extLst>
              <a:ext uri="{FF2B5EF4-FFF2-40B4-BE49-F238E27FC236}">
                <a16:creationId xmlns:a16="http://schemas.microsoft.com/office/drawing/2014/main" id="{079CD673-EFB1-4486-AFA6-12A7C5692010}"/>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7484935" y="1093757"/>
            <a:ext cx="2251330" cy="4978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158A547C-39EC-4EBD-A7F2-18EDB09488C8}"/>
              </a:ext>
            </a:extLst>
          </p:cNvPr>
          <p:cNvSpPr txBox="1"/>
          <p:nvPr/>
        </p:nvSpPr>
        <p:spPr>
          <a:xfrm>
            <a:off x="2164772" y="6213089"/>
            <a:ext cx="3311237" cy="369332"/>
          </a:xfrm>
          <a:prstGeom prst="rect">
            <a:avLst/>
          </a:prstGeom>
          <a:noFill/>
        </p:spPr>
        <p:txBody>
          <a:bodyPr wrap="square" rtlCol="0">
            <a:spAutoFit/>
          </a:bodyPr>
          <a:lstStyle/>
          <a:p>
            <a:pPr algn="ctr"/>
            <a:r>
              <a:rPr lang="en-US" dirty="0"/>
              <a:t>Free Standing Rig</a:t>
            </a:r>
          </a:p>
        </p:txBody>
      </p:sp>
      <p:sp>
        <p:nvSpPr>
          <p:cNvPr id="8" name="TextBox 7">
            <a:extLst>
              <a:ext uri="{FF2B5EF4-FFF2-40B4-BE49-F238E27FC236}">
                <a16:creationId xmlns:a16="http://schemas.microsoft.com/office/drawing/2014/main" id="{BEC55206-BB4A-4516-95A5-34226A81D935}"/>
              </a:ext>
            </a:extLst>
          </p:cNvPr>
          <p:cNvSpPr txBox="1"/>
          <p:nvPr/>
        </p:nvSpPr>
        <p:spPr>
          <a:xfrm>
            <a:off x="6899563" y="6224057"/>
            <a:ext cx="3311237" cy="369332"/>
          </a:xfrm>
          <a:prstGeom prst="rect">
            <a:avLst/>
          </a:prstGeom>
          <a:noFill/>
        </p:spPr>
        <p:txBody>
          <a:bodyPr wrap="square" rtlCol="0">
            <a:spAutoFit/>
          </a:bodyPr>
          <a:lstStyle/>
          <a:p>
            <a:pPr algn="ctr"/>
            <a:r>
              <a:rPr lang="en-US" dirty="0"/>
              <a:t>Hanging from Ceiling </a:t>
            </a:r>
          </a:p>
        </p:txBody>
      </p:sp>
    </p:spTree>
    <p:extLst>
      <p:ext uri="{BB962C8B-B14F-4D97-AF65-F5344CB8AC3E}">
        <p14:creationId xmlns:p14="http://schemas.microsoft.com/office/powerpoint/2010/main" val="993441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27548" y="762001"/>
            <a:ext cx="8064896" cy="5324535"/>
          </a:xfrm>
          <a:prstGeom prst="rect">
            <a:avLst/>
          </a:prstGeom>
          <a:noFill/>
        </p:spPr>
        <p:txBody>
          <a:bodyPr wrap="square" rtlCol="0">
            <a:spAutoFit/>
          </a:bodyPr>
          <a:lstStyle/>
          <a:p>
            <a:r>
              <a:rPr lang="en-US" sz="2400" b="1" dirty="0"/>
              <a:t>            Moment              (distance²   </a:t>
            </a:r>
            <a:r>
              <a:rPr lang="en-US" sz="2400" b="1" dirty="0">
                <a:solidFill>
                  <a:schemeClr val="bg1">
                    <a:lumMod val="65000"/>
                  </a:schemeClr>
                </a:solidFill>
              </a:rPr>
              <a:t>x</a:t>
            </a:r>
            <a:r>
              <a:rPr lang="en-US" sz="2400" b="1" dirty="0"/>
              <a:t>   weight   </a:t>
            </a:r>
            <a:r>
              <a:rPr lang="en-US" sz="2400" b="1" dirty="0">
                <a:solidFill>
                  <a:schemeClr val="bg1">
                    <a:lumMod val="65000"/>
                  </a:schemeClr>
                </a:solidFill>
              </a:rPr>
              <a:t>x</a:t>
            </a:r>
            <a:r>
              <a:rPr lang="en-US" sz="2400" b="1" dirty="0"/>
              <a:t>   period²)</a:t>
            </a:r>
            <a:endParaRPr lang="en-US" sz="2400" dirty="0"/>
          </a:p>
          <a:p>
            <a:r>
              <a:rPr lang="en-US" sz="2400" b="1" dirty="0"/>
              <a:t>                 of          =     ---------------------------------------------------</a:t>
            </a:r>
          </a:p>
          <a:p>
            <a:r>
              <a:rPr lang="en-US" sz="2400" b="1" dirty="0"/>
              <a:t>              Inertia                         (16   </a:t>
            </a:r>
            <a:r>
              <a:rPr lang="en-US" sz="2400" b="1" dirty="0">
                <a:solidFill>
                  <a:schemeClr val="bg1">
                    <a:lumMod val="65000"/>
                  </a:schemeClr>
                </a:solidFill>
              </a:rPr>
              <a:t>x  </a:t>
            </a:r>
            <a:r>
              <a:rPr lang="en-US" sz="2400" b="1" dirty="0"/>
              <a:t> pi²   </a:t>
            </a:r>
            <a:r>
              <a:rPr lang="en-US" sz="2400" b="1" dirty="0">
                <a:solidFill>
                  <a:schemeClr val="bg1">
                    <a:lumMod val="65000"/>
                  </a:schemeClr>
                </a:solidFill>
              </a:rPr>
              <a:t>x  </a:t>
            </a:r>
            <a:r>
              <a:rPr lang="en-US" sz="2400" b="1" dirty="0"/>
              <a:t> length)</a:t>
            </a:r>
            <a:endParaRPr lang="en-US" sz="2400" dirty="0"/>
          </a:p>
          <a:p>
            <a:r>
              <a:rPr lang="en-US" sz="1600" dirty="0"/>
              <a:t> </a:t>
            </a:r>
          </a:p>
          <a:p>
            <a:endParaRPr lang="en-US" sz="1600" dirty="0"/>
          </a:p>
          <a:p>
            <a:r>
              <a:rPr lang="en-US" sz="2000" dirty="0"/>
              <a:t>Where: </a:t>
            </a:r>
          </a:p>
          <a:p>
            <a:endParaRPr lang="en-US" sz="2000" dirty="0"/>
          </a:p>
          <a:p>
            <a:r>
              <a:rPr lang="en-US" sz="2000" b="1" dirty="0"/>
              <a:t>distance </a:t>
            </a:r>
            <a:r>
              <a:rPr lang="en-US" sz="2000" dirty="0"/>
              <a:t>= distance between the strings  (meters)</a:t>
            </a:r>
          </a:p>
          <a:p>
            <a:endParaRPr lang="en-US" sz="2000" dirty="0"/>
          </a:p>
          <a:p>
            <a:r>
              <a:rPr lang="en-US" sz="2000" b="1" dirty="0"/>
              <a:t>weight </a:t>
            </a:r>
            <a:r>
              <a:rPr lang="en-US" sz="2000" dirty="0"/>
              <a:t>= the weight of the test object  (Newtons   =    kg  x  9.8 m/sec</a:t>
            </a:r>
            <a:r>
              <a:rPr lang="en-US" sz="2000" baseline="30000" dirty="0"/>
              <a:t>2</a:t>
            </a:r>
            <a:r>
              <a:rPr lang="en-US" sz="2000" dirty="0"/>
              <a:t>)</a:t>
            </a:r>
          </a:p>
          <a:p>
            <a:r>
              <a:rPr lang="en-US" sz="2000" b="1" dirty="0"/>
              <a:t> </a:t>
            </a:r>
            <a:endParaRPr lang="en-US" sz="2000" dirty="0"/>
          </a:p>
          <a:p>
            <a:r>
              <a:rPr lang="en-US" sz="2000" b="1" dirty="0"/>
              <a:t>period </a:t>
            </a:r>
            <a:r>
              <a:rPr lang="en-US" sz="2000" dirty="0"/>
              <a:t>= time it takes the pendulum to make one complete oscillation (Sec) </a:t>
            </a:r>
          </a:p>
          <a:p>
            <a:r>
              <a:rPr lang="en-US" sz="2000" b="1" dirty="0"/>
              <a:t> </a:t>
            </a:r>
            <a:endParaRPr lang="en-US" sz="2000" dirty="0"/>
          </a:p>
          <a:p>
            <a:r>
              <a:rPr lang="en-US" sz="2000" b="1" dirty="0"/>
              <a:t>length </a:t>
            </a:r>
            <a:r>
              <a:rPr lang="en-US" sz="2000" dirty="0"/>
              <a:t>= length of the strings suspending the object  (meters)</a:t>
            </a:r>
          </a:p>
          <a:p>
            <a:r>
              <a:rPr lang="en-US" sz="2000" b="1" dirty="0"/>
              <a:t> </a:t>
            </a:r>
            <a:endParaRPr lang="en-US" sz="2000" dirty="0"/>
          </a:p>
          <a:p>
            <a:r>
              <a:rPr lang="en-US" sz="2000" b="1" dirty="0"/>
              <a:t>Pi </a:t>
            </a:r>
            <a:r>
              <a:rPr lang="en-US" sz="2000" dirty="0"/>
              <a:t>= 3.1417</a:t>
            </a:r>
          </a:p>
          <a:p>
            <a:endParaRPr lang="en-US" sz="1600" dirty="0"/>
          </a:p>
        </p:txBody>
      </p:sp>
      <p:sp>
        <p:nvSpPr>
          <p:cNvPr id="4" name="Slide Number Placeholder 3">
            <a:extLst>
              <a:ext uri="{FF2B5EF4-FFF2-40B4-BE49-F238E27FC236}">
                <a16:creationId xmlns:a16="http://schemas.microsoft.com/office/drawing/2014/main" id="{0ED3ACF6-B450-4464-9AB5-8C54E4F3A435}"/>
              </a:ext>
            </a:extLst>
          </p:cNvPr>
          <p:cNvSpPr>
            <a:spLocks noGrp="1"/>
          </p:cNvSpPr>
          <p:nvPr>
            <p:ph type="sldNum" sz="quarter" idx="12"/>
          </p:nvPr>
        </p:nvSpPr>
        <p:spPr/>
        <p:txBody>
          <a:bodyPr/>
          <a:lstStyle/>
          <a:p>
            <a:fld id="{3CA4A85E-3A72-4C2D-A42D-7963C482006E}" type="slidenum">
              <a:rPr lang="en-US" smtClean="0"/>
              <a:t>11</a:t>
            </a:fld>
            <a:endParaRPr lang="en-US"/>
          </a:p>
        </p:txBody>
      </p:sp>
    </p:spTree>
    <p:extLst>
      <p:ext uri="{BB962C8B-B14F-4D97-AF65-F5344CB8AC3E}">
        <p14:creationId xmlns:p14="http://schemas.microsoft.com/office/powerpoint/2010/main" val="2137598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A7CF5A-E7CF-4420-BD9A-F0DB98E2637D}"/>
              </a:ext>
            </a:extLst>
          </p:cNvPr>
          <p:cNvSpPr>
            <a:spLocks noGrp="1"/>
          </p:cNvSpPr>
          <p:nvPr>
            <p:ph type="sldNum" sz="quarter" idx="12"/>
          </p:nvPr>
        </p:nvSpPr>
        <p:spPr/>
        <p:txBody>
          <a:bodyPr/>
          <a:lstStyle/>
          <a:p>
            <a:fld id="{3CA4A85E-3A72-4C2D-A42D-7963C482006E}" type="slidenum">
              <a:rPr lang="en-US" smtClean="0"/>
              <a:t>12</a:t>
            </a:fld>
            <a:endParaRPr lang="en-US"/>
          </a:p>
        </p:txBody>
      </p:sp>
      <p:sp>
        <p:nvSpPr>
          <p:cNvPr id="20" name="TextBox 19">
            <a:extLst>
              <a:ext uri="{FF2B5EF4-FFF2-40B4-BE49-F238E27FC236}">
                <a16:creationId xmlns:a16="http://schemas.microsoft.com/office/drawing/2014/main" id="{0404132B-FAA3-4AEF-94D9-181E6B1CBB10}"/>
              </a:ext>
            </a:extLst>
          </p:cNvPr>
          <p:cNvSpPr txBox="1"/>
          <p:nvPr/>
        </p:nvSpPr>
        <p:spPr>
          <a:xfrm>
            <a:off x="2382373" y="4836166"/>
            <a:ext cx="1399919" cy="369332"/>
          </a:xfrm>
          <a:prstGeom prst="rect">
            <a:avLst/>
          </a:prstGeom>
          <a:noFill/>
        </p:spPr>
        <p:txBody>
          <a:bodyPr wrap="square" rtlCol="0">
            <a:spAutoFit/>
          </a:bodyPr>
          <a:lstStyle/>
          <a:p>
            <a:r>
              <a:rPr lang="en-US" dirty="0"/>
              <a:t>T</a:t>
            </a:r>
            <a:r>
              <a:rPr lang="en-US" baseline="-25000" dirty="0"/>
              <a:t>3</a:t>
            </a:r>
            <a:r>
              <a:rPr lang="en-US" dirty="0"/>
              <a:t>  =  Period</a:t>
            </a:r>
          </a:p>
        </p:txBody>
      </p:sp>
      <p:sp>
        <p:nvSpPr>
          <p:cNvPr id="21" name="Title 1">
            <a:extLst>
              <a:ext uri="{FF2B5EF4-FFF2-40B4-BE49-F238E27FC236}">
                <a16:creationId xmlns:a16="http://schemas.microsoft.com/office/drawing/2014/main" id="{A159208B-FB46-4786-9C08-09D2BE2617BA}"/>
              </a:ext>
            </a:extLst>
          </p:cNvPr>
          <p:cNvSpPr txBox="1">
            <a:spLocks/>
          </p:cNvSpPr>
          <p:nvPr/>
        </p:nvSpPr>
        <p:spPr>
          <a:xfrm>
            <a:off x="1981200" y="219314"/>
            <a:ext cx="8229600" cy="556545"/>
          </a:xfrm>
          <a:prstGeom prst="rect">
            <a:avLst/>
          </a:prstGeom>
        </p:spPr>
        <p:txBody>
          <a:bodyP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solidFill>
                  <a:srgbClr val="FF0000"/>
                </a:solidFill>
                <a:latin typeface="+mn-lt"/>
              </a:rPr>
              <a:t>Period of Oscillation</a:t>
            </a:r>
          </a:p>
        </p:txBody>
      </p:sp>
      <p:sp>
        <p:nvSpPr>
          <p:cNvPr id="35" name="TextBox 34">
            <a:extLst>
              <a:ext uri="{FF2B5EF4-FFF2-40B4-BE49-F238E27FC236}">
                <a16:creationId xmlns:a16="http://schemas.microsoft.com/office/drawing/2014/main" id="{A47C54A5-B872-4339-A291-B4441BF4806A}"/>
              </a:ext>
            </a:extLst>
          </p:cNvPr>
          <p:cNvSpPr txBox="1"/>
          <p:nvPr/>
        </p:nvSpPr>
        <p:spPr>
          <a:xfrm>
            <a:off x="5806474" y="4308056"/>
            <a:ext cx="2839125" cy="369332"/>
          </a:xfrm>
          <a:prstGeom prst="rect">
            <a:avLst/>
          </a:prstGeom>
          <a:noFill/>
        </p:spPr>
        <p:txBody>
          <a:bodyPr wrap="square" rtlCol="0">
            <a:spAutoFit/>
          </a:bodyPr>
          <a:lstStyle/>
          <a:p>
            <a:r>
              <a:rPr lang="en-US" dirty="0"/>
              <a:t>T</a:t>
            </a:r>
            <a:r>
              <a:rPr lang="en-US" baseline="-25000" dirty="0"/>
              <a:t>2 </a:t>
            </a:r>
            <a:r>
              <a:rPr lang="en-US" dirty="0"/>
              <a:t> =  ½ Period</a:t>
            </a:r>
          </a:p>
        </p:txBody>
      </p:sp>
      <p:sp>
        <p:nvSpPr>
          <p:cNvPr id="36" name="TextBox 35">
            <a:extLst>
              <a:ext uri="{FF2B5EF4-FFF2-40B4-BE49-F238E27FC236}">
                <a16:creationId xmlns:a16="http://schemas.microsoft.com/office/drawing/2014/main" id="{8BE6FEE0-9E4F-4F52-833E-1DB50953EDEC}"/>
              </a:ext>
            </a:extLst>
          </p:cNvPr>
          <p:cNvSpPr txBox="1"/>
          <p:nvPr/>
        </p:nvSpPr>
        <p:spPr>
          <a:xfrm>
            <a:off x="3078536" y="3794775"/>
            <a:ext cx="955964" cy="369332"/>
          </a:xfrm>
          <a:prstGeom prst="rect">
            <a:avLst/>
          </a:prstGeom>
          <a:noFill/>
        </p:spPr>
        <p:txBody>
          <a:bodyPr wrap="square" rtlCol="0">
            <a:spAutoFit/>
          </a:bodyPr>
          <a:lstStyle/>
          <a:p>
            <a:r>
              <a:rPr lang="en-US" dirty="0"/>
              <a:t>T</a:t>
            </a:r>
            <a:r>
              <a:rPr lang="en-US" baseline="-25000" dirty="0"/>
              <a:t>0</a:t>
            </a:r>
            <a:r>
              <a:rPr lang="en-US" dirty="0"/>
              <a:t>  =  0</a:t>
            </a:r>
          </a:p>
        </p:txBody>
      </p:sp>
      <p:grpSp>
        <p:nvGrpSpPr>
          <p:cNvPr id="43" name="Group 42">
            <a:extLst>
              <a:ext uri="{FF2B5EF4-FFF2-40B4-BE49-F238E27FC236}">
                <a16:creationId xmlns:a16="http://schemas.microsoft.com/office/drawing/2014/main" id="{3749F45F-2FF3-4A7C-B854-E46C60DA334B}"/>
              </a:ext>
            </a:extLst>
          </p:cNvPr>
          <p:cNvGrpSpPr/>
          <p:nvPr/>
        </p:nvGrpSpPr>
        <p:grpSpPr>
          <a:xfrm rot="2076277">
            <a:off x="4641694" y="2020999"/>
            <a:ext cx="415636" cy="1565564"/>
            <a:chOff x="3172691" y="2417618"/>
            <a:chExt cx="415636" cy="1565564"/>
          </a:xfrm>
        </p:grpSpPr>
        <p:sp>
          <p:nvSpPr>
            <p:cNvPr id="44" name="Rectangle 43">
              <a:extLst>
                <a:ext uri="{FF2B5EF4-FFF2-40B4-BE49-F238E27FC236}">
                  <a16:creationId xmlns:a16="http://schemas.microsoft.com/office/drawing/2014/main" id="{6C7EE307-DAFB-4452-8FF3-5991E1613BCC}"/>
                </a:ext>
              </a:extLst>
            </p:cNvPr>
            <p:cNvSpPr/>
            <p:nvPr/>
          </p:nvSpPr>
          <p:spPr>
            <a:xfrm>
              <a:off x="3172691" y="2417618"/>
              <a:ext cx="415636" cy="156556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lowchart: Summing Junction 44">
              <a:extLst>
                <a:ext uri="{FF2B5EF4-FFF2-40B4-BE49-F238E27FC236}">
                  <a16:creationId xmlns:a16="http://schemas.microsoft.com/office/drawing/2014/main" id="{8F4FB69A-BDBD-4388-8086-B4BB1935C0F8}"/>
                </a:ext>
              </a:extLst>
            </p:cNvPr>
            <p:cNvSpPr/>
            <p:nvPr/>
          </p:nvSpPr>
          <p:spPr>
            <a:xfrm>
              <a:off x="3283528" y="3099954"/>
              <a:ext cx="207818" cy="200891"/>
            </a:xfrm>
            <a:prstGeom prst="flowChartSummingJunction">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Arrow: Curved Up 3">
            <a:extLst>
              <a:ext uri="{FF2B5EF4-FFF2-40B4-BE49-F238E27FC236}">
                <a16:creationId xmlns:a16="http://schemas.microsoft.com/office/drawing/2014/main" id="{5B27C172-6DC3-470F-9393-9C941C9B5708}"/>
              </a:ext>
            </a:extLst>
          </p:cNvPr>
          <p:cNvSpPr/>
          <p:nvPr/>
        </p:nvSpPr>
        <p:spPr>
          <a:xfrm>
            <a:off x="3906479" y="4188717"/>
            <a:ext cx="1829303" cy="55654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6" name="Straight Connector 5">
            <a:extLst>
              <a:ext uri="{FF2B5EF4-FFF2-40B4-BE49-F238E27FC236}">
                <a16:creationId xmlns:a16="http://schemas.microsoft.com/office/drawing/2014/main" id="{A8793051-B9F6-41DB-BCA6-B4473D8B8223}"/>
              </a:ext>
            </a:extLst>
          </p:cNvPr>
          <p:cNvCxnSpPr>
            <a:cxnSpLocks/>
          </p:cNvCxnSpPr>
          <p:nvPr/>
        </p:nvCxnSpPr>
        <p:spPr>
          <a:xfrm flipH="1">
            <a:off x="3782292" y="1537855"/>
            <a:ext cx="1953490" cy="2720981"/>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6" name="Arrow: Curved Up 45">
            <a:extLst>
              <a:ext uri="{FF2B5EF4-FFF2-40B4-BE49-F238E27FC236}">
                <a16:creationId xmlns:a16="http://schemas.microsoft.com/office/drawing/2014/main" id="{0B757E1F-F8D1-4BC7-8E57-5B5C7F5232EE}"/>
              </a:ext>
            </a:extLst>
          </p:cNvPr>
          <p:cNvSpPr/>
          <p:nvPr/>
        </p:nvSpPr>
        <p:spPr>
          <a:xfrm flipH="1">
            <a:off x="3647210" y="4677388"/>
            <a:ext cx="2127516" cy="63777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7" name="Straight Connector 46">
            <a:extLst>
              <a:ext uri="{FF2B5EF4-FFF2-40B4-BE49-F238E27FC236}">
                <a16:creationId xmlns:a16="http://schemas.microsoft.com/office/drawing/2014/main" id="{3F5DE15E-B5A4-4FE4-BC04-29AABA4B4F1B}"/>
              </a:ext>
            </a:extLst>
          </p:cNvPr>
          <p:cNvCxnSpPr>
            <a:cxnSpLocks/>
          </p:cNvCxnSpPr>
          <p:nvPr/>
        </p:nvCxnSpPr>
        <p:spPr>
          <a:xfrm>
            <a:off x="4164134" y="1567121"/>
            <a:ext cx="1582882" cy="2766352"/>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207E0117-70CD-4DA1-A1E1-E3559BF0FF64}"/>
              </a:ext>
            </a:extLst>
          </p:cNvPr>
          <p:cNvSpPr/>
          <p:nvPr/>
        </p:nvSpPr>
        <p:spPr>
          <a:xfrm>
            <a:off x="4641694" y="2035717"/>
            <a:ext cx="415636" cy="156556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A29EE90E-87F5-4E45-A1BA-202BE1E25C17}"/>
              </a:ext>
            </a:extLst>
          </p:cNvPr>
          <p:cNvSpPr/>
          <p:nvPr/>
        </p:nvSpPr>
        <p:spPr>
          <a:xfrm rot="19901651">
            <a:off x="4726266" y="2048360"/>
            <a:ext cx="415636" cy="156556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9C54224-050A-4D7F-9052-CEB199529D2E}"/>
              </a:ext>
            </a:extLst>
          </p:cNvPr>
          <p:cNvSpPr txBox="1"/>
          <p:nvPr/>
        </p:nvSpPr>
        <p:spPr>
          <a:xfrm>
            <a:off x="7457551" y="2459504"/>
            <a:ext cx="4003964" cy="1569660"/>
          </a:xfrm>
          <a:prstGeom prst="rect">
            <a:avLst/>
          </a:prstGeom>
          <a:noFill/>
        </p:spPr>
        <p:txBody>
          <a:bodyPr wrap="square" rtlCol="0">
            <a:spAutoFit/>
          </a:bodyPr>
          <a:lstStyle/>
          <a:p>
            <a:r>
              <a:rPr lang="en-US" sz="2400" dirty="0"/>
              <a:t>The period of oscillation is the time it takes for the test article to swing out, then swing back to its original release position. </a:t>
            </a:r>
          </a:p>
        </p:txBody>
      </p:sp>
      <p:sp>
        <p:nvSpPr>
          <p:cNvPr id="10" name="TextBox 9">
            <a:extLst>
              <a:ext uri="{FF2B5EF4-FFF2-40B4-BE49-F238E27FC236}">
                <a16:creationId xmlns:a16="http://schemas.microsoft.com/office/drawing/2014/main" id="{E50E0EA2-828F-4102-9B68-37DFD5E18246}"/>
              </a:ext>
            </a:extLst>
          </p:cNvPr>
          <p:cNvSpPr txBox="1"/>
          <p:nvPr/>
        </p:nvSpPr>
        <p:spPr>
          <a:xfrm>
            <a:off x="883300" y="2322058"/>
            <a:ext cx="2628325" cy="523220"/>
          </a:xfrm>
          <a:prstGeom prst="rect">
            <a:avLst/>
          </a:prstGeom>
          <a:noFill/>
        </p:spPr>
        <p:txBody>
          <a:bodyPr wrap="square" rtlCol="0">
            <a:spAutoFit/>
          </a:bodyPr>
          <a:lstStyle/>
          <a:p>
            <a:r>
              <a:rPr lang="en-US" sz="1400" dirty="0"/>
              <a:t>View:  Looking down from above the test article when oscillating</a:t>
            </a:r>
          </a:p>
        </p:txBody>
      </p:sp>
    </p:spTree>
    <p:extLst>
      <p:ext uri="{BB962C8B-B14F-4D97-AF65-F5344CB8AC3E}">
        <p14:creationId xmlns:p14="http://schemas.microsoft.com/office/powerpoint/2010/main" val="3925624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5641" y="1916833"/>
            <a:ext cx="6304931" cy="1692771"/>
          </a:xfrm>
          <a:prstGeom prst="rect">
            <a:avLst/>
          </a:prstGeom>
          <a:noFill/>
        </p:spPr>
        <p:txBody>
          <a:bodyPr wrap="none" rtlCol="0">
            <a:spAutoFit/>
          </a:bodyPr>
          <a:lstStyle/>
          <a:p>
            <a:r>
              <a:rPr lang="en-US" sz="2400" b="1" dirty="0"/>
              <a:t> Moment              (m²   </a:t>
            </a:r>
            <a:r>
              <a:rPr lang="en-US" sz="2400" b="1" dirty="0">
                <a:solidFill>
                  <a:schemeClr val="bg1">
                    <a:lumMod val="65000"/>
                  </a:schemeClr>
                </a:solidFill>
              </a:rPr>
              <a:t>x</a:t>
            </a:r>
            <a:r>
              <a:rPr lang="en-US" sz="2400" b="1" dirty="0"/>
              <a:t>   kg  </a:t>
            </a:r>
            <a:r>
              <a:rPr lang="en-US" sz="2400" b="1" dirty="0">
                <a:solidFill>
                  <a:schemeClr val="bg1">
                    <a:lumMod val="75000"/>
                  </a:schemeClr>
                </a:solidFill>
              </a:rPr>
              <a:t>x </a:t>
            </a:r>
            <a:r>
              <a:rPr lang="en-US" sz="2400" b="1" dirty="0"/>
              <a:t> m/sec</a:t>
            </a:r>
            <a:r>
              <a:rPr lang="en-US" sz="2400" b="1" baseline="30000" dirty="0"/>
              <a:t>2</a:t>
            </a:r>
            <a:r>
              <a:rPr lang="en-US" sz="2400" b="1" dirty="0"/>
              <a:t>   </a:t>
            </a:r>
            <a:r>
              <a:rPr lang="en-US" sz="2400" b="1" dirty="0">
                <a:solidFill>
                  <a:schemeClr val="bg1">
                    <a:lumMod val="65000"/>
                  </a:schemeClr>
                </a:solidFill>
              </a:rPr>
              <a:t>x</a:t>
            </a:r>
            <a:r>
              <a:rPr lang="en-US" sz="2400" b="1" dirty="0"/>
              <a:t>   sec²)</a:t>
            </a:r>
            <a:endParaRPr lang="en-US" sz="2400" dirty="0"/>
          </a:p>
          <a:p>
            <a:r>
              <a:rPr lang="en-US" sz="2400" b="1" dirty="0"/>
              <a:t>      of          =     ---------------------------------------------</a:t>
            </a:r>
          </a:p>
          <a:p>
            <a:r>
              <a:rPr lang="en-US" sz="2400" b="1" dirty="0"/>
              <a:t>  Inertia                         (16   </a:t>
            </a:r>
            <a:r>
              <a:rPr lang="en-US" sz="2400" b="1" dirty="0">
                <a:solidFill>
                  <a:schemeClr val="bg1">
                    <a:lumMod val="65000"/>
                  </a:schemeClr>
                </a:solidFill>
              </a:rPr>
              <a:t>x  </a:t>
            </a:r>
            <a:r>
              <a:rPr lang="en-US" sz="2400" b="1" dirty="0"/>
              <a:t> pi²   </a:t>
            </a:r>
            <a:r>
              <a:rPr lang="en-US" sz="2400" b="1" dirty="0">
                <a:solidFill>
                  <a:schemeClr val="bg1">
                    <a:lumMod val="65000"/>
                  </a:schemeClr>
                </a:solidFill>
              </a:rPr>
              <a:t>x  </a:t>
            </a:r>
            <a:r>
              <a:rPr lang="en-US" sz="2400" b="1" dirty="0"/>
              <a:t> m)</a:t>
            </a:r>
            <a:endParaRPr lang="en-US" sz="2400" dirty="0"/>
          </a:p>
          <a:p>
            <a:r>
              <a:rPr lang="en-US" sz="1600" dirty="0"/>
              <a:t> </a:t>
            </a:r>
          </a:p>
          <a:p>
            <a:endParaRPr lang="en-US" sz="1600" dirty="0"/>
          </a:p>
        </p:txBody>
      </p:sp>
      <p:cxnSp>
        <p:nvCxnSpPr>
          <p:cNvPr id="5" name="Straight Connector 4"/>
          <p:cNvCxnSpPr/>
          <p:nvPr/>
        </p:nvCxnSpPr>
        <p:spPr>
          <a:xfrm flipH="1">
            <a:off x="8184232" y="1907704"/>
            <a:ext cx="720080" cy="46805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7092990" y="1916832"/>
            <a:ext cx="720080" cy="46805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7248128" y="2672916"/>
            <a:ext cx="720080" cy="46805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6611083" y="1907704"/>
            <a:ext cx="720080" cy="46805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493368" y="251072"/>
            <a:ext cx="7488832" cy="584775"/>
          </a:xfrm>
          <a:prstGeom prst="rect">
            <a:avLst/>
          </a:prstGeom>
          <a:noFill/>
        </p:spPr>
        <p:txBody>
          <a:bodyPr wrap="square" rtlCol="0">
            <a:spAutoFit/>
          </a:bodyPr>
          <a:lstStyle/>
          <a:p>
            <a:pPr algn="ctr"/>
            <a:r>
              <a:rPr lang="en-US" sz="3200" dirty="0">
                <a:solidFill>
                  <a:srgbClr val="FF0000"/>
                </a:solidFill>
              </a:rPr>
              <a:t>Unit Analysis to verify the equation</a:t>
            </a:r>
          </a:p>
        </p:txBody>
      </p:sp>
      <p:sp>
        <p:nvSpPr>
          <p:cNvPr id="4" name="Slide Number Placeholder 3">
            <a:extLst>
              <a:ext uri="{FF2B5EF4-FFF2-40B4-BE49-F238E27FC236}">
                <a16:creationId xmlns:a16="http://schemas.microsoft.com/office/drawing/2014/main" id="{B7C4C9F6-620F-4D62-9097-765591783BDC}"/>
              </a:ext>
            </a:extLst>
          </p:cNvPr>
          <p:cNvSpPr>
            <a:spLocks noGrp="1"/>
          </p:cNvSpPr>
          <p:nvPr>
            <p:ph type="sldNum" sz="quarter" idx="12"/>
          </p:nvPr>
        </p:nvSpPr>
        <p:spPr/>
        <p:txBody>
          <a:bodyPr/>
          <a:lstStyle/>
          <a:p>
            <a:fld id="{3CA4A85E-3A72-4C2D-A42D-7963C482006E}" type="slidenum">
              <a:rPr lang="en-US" smtClean="0"/>
              <a:t>13</a:t>
            </a:fld>
            <a:endParaRPr lang="en-US"/>
          </a:p>
        </p:txBody>
      </p:sp>
    </p:spTree>
    <p:extLst>
      <p:ext uri="{BB962C8B-B14F-4D97-AF65-F5344CB8AC3E}">
        <p14:creationId xmlns:p14="http://schemas.microsoft.com/office/powerpoint/2010/main" val="3926343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5641" y="1916833"/>
            <a:ext cx="6304931" cy="1692771"/>
          </a:xfrm>
          <a:prstGeom prst="rect">
            <a:avLst/>
          </a:prstGeom>
          <a:noFill/>
        </p:spPr>
        <p:txBody>
          <a:bodyPr wrap="none" rtlCol="0">
            <a:spAutoFit/>
          </a:bodyPr>
          <a:lstStyle/>
          <a:p>
            <a:r>
              <a:rPr lang="en-US" sz="2400" b="1" dirty="0"/>
              <a:t> Moment              (m²   </a:t>
            </a:r>
            <a:r>
              <a:rPr lang="en-US" sz="2400" b="1" dirty="0">
                <a:solidFill>
                  <a:schemeClr val="bg1">
                    <a:lumMod val="65000"/>
                  </a:schemeClr>
                </a:solidFill>
              </a:rPr>
              <a:t>x</a:t>
            </a:r>
            <a:r>
              <a:rPr lang="en-US" sz="2400" b="1" dirty="0"/>
              <a:t>   kg                                  )</a:t>
            </a:r>
            <a:endParaRPr lang="en-US" sz="2400" dirty="0"/>
          </a:p>
          <a:p>
            <a:r>
              <a:rPr lang="en-US" sz="2400" b="1" dirty="0"/>
              <a:t>      of          =     ---------------------------------------------</a:t>
            </a:r>
          </a:p>
          <a:p>
            <a:r>
              <a:rPr lang="en-US" sz="2400" b="1" dirty="0"/>
              <a:t>  Inertia                         (                             )</a:t>
            </a:r>
            <a:endParaRPr lang="en-US" sz="2400" dirty="0"/>
          </a:p>
          <a:p>
            <a:r>
              <a:rPr lang="en-US" sz="1600" dirty="0"/>
              <a:t> </a:t>
            </a:r>
          </a:p>
          <a:p>
            <a:endParaRPr lang="en-US" sz="1600" dirty="0"/>
          </a:p>
        </p:txBody>
      </p:sp>
      <p:sp>
        <p:nvSpPr>
          <p:cNvPr id="11" name="TextBox 10"/>
          <p:cNvSpPr txBox="1"/>
          <p:nvPr/>
        </p:nvSpPr>
        <p:spPr>
          <a:xfrm>
            <a:off x="1731818" y="4217231"/>
            <a:ext cx="8728363" cy="1323439"/>
          </a:xfrm>
          <a:prstGeom prst="rect">
            <a:avLst/>
          </a:prstGeom>
          <a:noFill/>
        </p:spPr>
        <p:txBody>
          <a:bodyPr wrap="square" rtlCol="0">
            <a:spAutoFit/>
          </a:bodyPr>
          <a:lstStyle/>
          <a:p>
            <a:r>
              <a:rPr lang="en-US" sz="2800" b="1" dirty="0"/>
              <a:t>This equation is valid, the units of Moment of Inertia are indeed  </a:t>
            </a:r>
            <a:r>
              <a:rPr lang="en-US" sz="2800" b="1" dirty="0">
                <a:solidFill>
                  <a:srgbClr val="FF0000"/>
                </a:solidFill>
              </a:rPr>
              <a:t>kg*m</a:t>
            </a:r>
            <a:r>
              <a:rPr lang="en-US" sz="2800" b="1" baseline="30000" dirty="0">
                <a:solidFill>
                  <a:srgbClr val="FF0000"/>
                </a:solidFill>
              </a:rPr>
              <a:t>2</a:t>
            </a:r>
          </a:p>
          <a:p>
            <a:endParaRPr lang="en-US" sz="2400" b="1" dirty="0"/>
          </a:p>
        </p:txBody>
      </p:sp>
      <p:sp>
        <p:nvSpPr>
          <p:cNvPr id="4" name="Slide Number Placeholder 3">
            <a:extLst>
              <a:ext uri="{FF2B5EF4-FFF2-40B4-BE49-F238E27FC236}">
                <a16:creationId xmlns:a16="http://schemas.microsoft.com/office/drawing/2014/main" id="{AF15E932-6CAB-4F9F-B1E1-371EDB0AEC89}"/>
              </a:ext>
            </a:extLst>
          </p:cNvPr>
          <p:cNvSpPr>
            <a:spLocks noGrp="1"/>
          </p:cNvSpPr>
          <p:nvPr>
            <p:ph type="sldNum" sz="quarter" idx="12"/>
          </p:nvPr>
        </p:nvSpPr>
        <p:spPr/>
        <p:txBody>
          <a:bodyPr/>
          <a:lstStyle/>
          <a:p>
            <a:fld id="{3CA4A85E-3A72-4C2D-A42D-7963C482006E}" type="slidenum">
              <a:rPr lang="en-US" smtClean="0"/>
              <a:t>14</a:t>
            </a:fld>
            <a:endParaRPr lang="en-US"/>
          </a:p>
        </p:txBody>
      </p:sp>
      <p:sp>
        <p:nvSpPr>
          <p:cNvPr id="6" name="TextBox 5">
            <a:extLst>
              <a:ext uri="{FF2B5EF4-FFF2-40B4-BE49-F238E27FC236}">
                <a16:creationId xmlns:a16="http://schemas.microsoft.com/office/drawing/2014/main" id="{DA0EB4FC-C75C-4D28-8936-437F33E09125}"/>
              </a:ext>
            </a:extLst>
          </p:cNvPr>
          <p:cNvSpPr txBox="1"/>
          <p:nvPr/>
        </p:nvSpPr>
        <p:spPr>
          <a:xfrm>
            <a:off x="2493368" y="251072"/>
            <a:ext cx="7488832" cy="584775"/>
          </a:xfrm>
          <a:prstGeom prst="rect">
            <a:avLst/>
          </a:prstGeom>
          <a:noFill/>
        </p:spPr>
        <p:txBody>
          <a:bodyPr wrap="square" rtlCol="0">
            <a:spAutoFit/>
          </a:bodyPr>
          <a:lstStyle/>
          <a:p>
            <a:pPr algn="ctr"/>
            <a:r>
              <a:rPr lang="en-US" sz="3200" dirty="0">
                <a:solidFill>
                  <a:srgbClr val="FF0000"/>
                </a:solidFill>
              </a:rPr>
              <a:t>Unit Analysis to verify the equation</a:t>
            </a:r>
          </a:p>
        </p:txBody>
      </p:sp>
    </p:spTree>
    <p:extLst>
      <p:ext uri="{BB962C8B-B14F-4D97-AF65-F5344CB8AC3E}">
        <p14:creationId xmlns:p14="http://schemas.microsoft.com/office/powerpoint/2010/main" val="376521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19">
            <a:extLst>
              <a:ext uri="{FF2B5EF4-FFF2-40B4-BE49-F238E27FC236}">
                <a16:creationId xmlns:a16="http://schemas.microsoft.com/office/drawing/2014/main" id="{6572827B-15F8-4C8D-A97D-CAE84D00C6A2}"/>
              </a:ext>
            </a:extLst>
          </p:cNvPr>
          <p:cNvSpPr>
            <a:spLocks noGrp="1"/>
          </p:cNvSpPr>
          <p:nvPr>
            <p:ph type="sldNum" sz="quarter" idx="12"/>
          </p:nvPr>
        </p:nvSpPr>
        <p:spPr/>
        <p:txBody>
          <a:bodyPr/>
          <a:lstStyle/>
          <a:p>
            <a:fld id="{3CA4A85E-3A72-4C2D-A42D-7963C482006E}" type="slidenum">
              <a:rPr lang="en-US" smtClean="0"/>
              <a:t>15</a:t>
            </a:fld>
            <a:endParaRPr lang="en-US"/>
          </a:p>
        </p:txBody>
      </p:sp>
      <p:sp>
        <p:nvSpPr>
          <p:cNvPr id="5" name="Title 4"/>
          <p:cNvSpPr>
            <a:spLocks noGrp="1"/>
          </p:cNvSpPr>
          <p:nvPr>
            <p:ph type="title" idx="4294967295"/>
          </p:nvPr>
        </p:nvSpPr>
        <p:spPr>
          <a:xfrm>
            <a:off x="1623147" y="177591"/>
            <a:ext cx="8945705" cy="669925"/>
          </a:xfrm>
        </p:spPr>
        <p:txBody>
          <a:bodyPr>
            <a:normAutofit/>
          </a:bodyPr>
          <a:lstStyle/>
          <a:p>
            <a:pPr algn="ctr"/>
            <a:r>
              <a:rPr lang="en-US" sz="3200" dirty="0">
                <a:solidFill>
                  <a:srgbClr val="FF0000"/>
                </a:solidFill>
                <a:latin typeface="+mn-lt"/>
              </a:rPr>
              <a:t>Theoretical Calculation of MOI for a Wooden Block </a:t>
            </a:r>
          </a:p>
        </p:txBody>
      </p:sp>
      <p:sp>
        <p:nvSpPr>
          <p:cNvPr id="12" name="TextBox 11"/>
          <p:cNvSpPr txBox="1"/>
          <p:nvPr/>
        </p:nvSpPr>
        <p:spPr>
          <a:xfrm>
            <a:off x="4866454" y="967383"/>
            <a:ext cx="6754924" cy="1200329"/>
          </a:xfrm>
          <a:prstGeom prst="rect">
            <a:avLst/>
          </a:prstGeom>
          <a:noFill/>
        </p:spPr>
        <p:txBody>
          <a:bodyPr wrap="square" rtlCol="0">
            <a:spAutoFit/>
          </a:bodyPr>
          <a:lstStyle/>
          <a:p>
            <a:r>
              <a:rPr lang="en-US" sz="2400" dirty="0"/>
              <a:t>We can use a homogeneous wooden block to test the accuracy of the Bifilar Pendulum.  A wood 2x4 serves as a good test article.</a:t>
            </a:r>
          </a:p>
        </p:txBody>
      </p:sp>
      <p:sp>
        <p:nvSpPr>
          <p:cNvPr id="13" name="TextBox 12"/>
          <p:cNvSpPr txBox="1"/>
          <p:nvPr/>
        </p:nvSpPr>
        <p:spPr>
          <a:xfrm>
            <a:off x="4866454" y="2386032"/>
            <a:ext cx="5951360" cy="3970318"/>
          </a:xfrm>
          <a:prstGeom prst="rect">
            <a:avLst/>
          </a:prstGeom>
          <a:noFill/>
        </p:spPr>
        <p:txBody>
          <a:bodyPr wrap="square" rtlCol="0">
            <a:spAutoFit/>
          </a:bodyPr>
          <a:lstStyle/>
          <a:p>
            <a:r>
              <a:rPr lang="en-US" dirty="0"/>
              <a:t>The following equation from Slide 4 can be used to calculate the Moment of Inertia (MOI) about the block’s CG:</a:t>
            </a:r>
          </a:p>
          <a:p>
            <a:endParaRPr lang="en-US" dirty="0"/>
          </a:p>
          <a:p>
            <a:r>
              <a:rPr lang="en-US" dirty="0">
                <a:solidFill>
                  <a:srgbClr val="FF0000"/>
                </a:solidFill>
              </a:rPr>
              <a:t>                   1</a:t>
            </a:r>
          </a:p>
          <a:p>
            <a:r>
              <a:rPr lang="en-US" dirty="0">
                <a:solidFill>
                  <a:srgbClr val="FF0000"/>
                </a:solidFill>
              </a:rPr>
              <a:t>MOI  =    -------  Mass  x  ( W</a:t>
            </a:r>
            <a:r>
              <a:rPr lang="en-US" baseline="30000" dirty="0">
                <a:solidFill>
                  <a:srgbClr val="FF0000"/>
                </a:solidFill>
              </a:rPr>
              <a:t>2</a:t>
            </a:r>
            <a:r>
              <a:rPr lang="en-US" dirty="0">
                <a:solidFill>
                  <a:srgbClr val="FF0000"/>
                </a:solidFill>
              </a:rPr>
              <a:t>  +  L</a:t>
            </a:r>
            <a:r>
              <a:rPr lang="en-US" baseline="30000" dirty="0">
                <a:solidFill>
                  <a:srgbClr val="FF0000"/>
                </a:solidFill>
              </a:rPr>
              <a:t>2</a:t>
            </a:r>
            <a:r>
              <a:rPr lang="en-US" dirty="0">
                <a:solidFill>
                  <a:srgbClr val="FF0000"/>
                </a:solidFill>
              </a:rPr>
              <a:t> )</a:t>
            </a:r>
          </a:p>
          <a:p>
            <a:r>
              <a:rPr lang="en-US" dirty="0"/>
              <a:t>	</a:t>
            </a:r>
            <a:r>
              <a:rPr lang="en-US" dirty="0">
                <a:solidFill>
                  <a:srgbClr val="FF0000"/>
                </a:solidFill>
              </a:rPr>
              <a:t> 12</a:t>
            </a:r>
          </a:p>
          <a:p>
            <a:endParaRPr lang="en-US" dirty="0"/>
          </a:p>
          <a:p>
            <a:r>
              <a:rPr lang="en-US" dirty="0"/>
              <a:t>          =   0.08  x  0.89 Kg  x  [ ( 0.035 m)</a:t>
            </a:r>
            <a:r>
              <a:rPr lang="en-US" baseline="30000" dirty="0"/>
              <a:t>2</a:t>
            </a:r>
            <a:r>
              <a:rPr lang="en-US" dirty="0"/>
              <a:t>  +  (0.51 m)</a:t>
            </a:r>
            <a:r>
              <a:rPr lang="en-US" baseline="30000" dirty="0"/>
              <a:t>2 </a:t>
            </a:r>
            <a:r>
              <a:rPr lang="en-US" dirty="0"/>
              <a:t>]</a:t>
            </a:r>
          </a:p>
          <a:p>
            <a:r>
              <a:rPr lang="en-US" dirty="0"/>
              <a:t>          </a:t>
            </a:r>
          </a:p>
          <a:p>
            <a:r>
              <a:rPr lang="en-US" dirty="0"/>
              <a:t>          =   0.08  x   0.89 Kg  x  0.26 m</a:t>
            </a:r>
            <a:r>
              <a:rPr lang="en-US" baseline="30000" dirty="0"/>
              <a:t>2</a:t>
            </a:r>
          </a:p>
          <a:p>
            <a:endParaRPr lang="en-US" dirty="0"/>
          </a:p>
          <a:p>
            <a:r>
              <a:rPr lang="en-US" dirty="0"/>
              <a:t>         </a:t>
            </a:r>
          </a:p>
          <a:p>
            <a:r>
              <a:rPr lang="en-US" dirty="0"/>
              <a:t> MOI  =   </a:t>
            </a:r>
            <a:r>
              <a:rPr lang="en-US" b="1" dirty="0"/>
              <a:t>0.0185</a:t>
            </a:r>
            <a:r>
              <a:rPr lang="en-US" dirty="0"/>
              <a:t>  Kg * m</a:t>
            </a:r>
            <a:r>
              <a:rPr lang="en-US" baseline="30000" dirty="0"/>
              <a:t>2</a:t>
            </a:r>
          </a:p>
          <a:p>
            <a:endParaRPr lang="en-US" dirty="0"/>
          </a:p>
        </p:txBody>
      </p:sp>
      <p:sp>
        <p:nvSpPr>
          <p:cNvPr id="18" name="TextBox 17"/>
          <p:cNvSpPr txBox="1"/>
          <p:nvPr/>
        </p:nvSpPr>
        <p:spPr>
          <a:xfrm>
            <a:off x="1067075" y="4972023"/>
            <a:ext cx="1809203" cy="923330"/>
          </a:xfrm>
          <a:prstGeom prst="rect">
            <a:avLst/>
          </a:prstGeom>
          <a:noFill/>
        </p:spPr>
        <p:txBody>
          <a:bodyPr wrap="square" rtlCol="0">
            <a:spAutoFit/>
          </a:bodyPr>
          <a:lstStyle/>
          <a:p>
            <a:r>
              <a:rPr lang="en-US" dirty="0"/>
              <a:t>Mass =  0.89 Kg</a:t>
            </a:r>
          </a:p>
          <a:p>
            <a:r>
              <a:rPr lang="en-US" dirty="0"/>
              <a:t>W = 0.035 m</a:t>
            </a:r>
          </a:p>
          <a:p>
            <a:r>
              <a:rPr lang="en-US" dirty="0"/>
              <a:t>L = 0.51 m</a:t>
            </a:r>
          </a:p>
        </p:txBody>
      </p:sp>
      <p:sp>
        <p:nvSpPr>
          <p:cNvPr id="19" name="Rectangle 18"/>
          <p:cNvSpPr/>
          <p:nvPr/>
        </p:nvSpPr>
        <p:spPr>
          <a:xfrm>
            <a:off x="4872106" y="5572238"/>
            <a:ext cx="2664296" cy="5876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43338" y="1059080"/>
            <a:ext cx="3304748" cy="923330"/>
          </a:xfrm>
          <a:prstGeom prst="rect">
            <a:avLst/>
          </a:prstGeom>
          <a:noFill/>
        </p:spPr>
        <p:txBody>
          <a:bodyPr wrap="square" rtlCol="0">
            <a:spAutoFit/>
          </a:bodyPr>
          <a:lstStyle/>
          <a:p>
            <a:pPr algn="ctr"/>
            <a:r>
              <a:rPr lang="en-US" dirty="0"/>
              <a:t>Wood is essentially homogeneous so the CG will be at the middle of the block</a:t>
            </a:r>
          </a:p>
        </p:txBody>
      </p:sp>
      <p:grpSp>
        <p:nvGrpSpPr>
          <p:cNvPr id="7" name="Group 6">
            <a:extLst>
              <a:ext uri="{FF2B5EF4-FFF2-40B4-BE49-F238E27FC236}">
                <a16:creationId xmlns:a16="http://schemas.microsoft.com/office/drawing/2014/main" id="{65642902-349D-4075-9B49-5DF584FCFF71}"/>
              </a:ext>
            </a:extLst>
          </p:cNvPr>
          <p:cNvGrpSpPr/>
          <p:nvPr/>
        </p:nvGrpSpPr>
        <p:grpSpPr>
          <a:xfrm>
            <a:off x="1148085" y="2386032"/>
            <a:ext cx="1728192" cy="2435084"/>
            <a:chOff x="2324583" y="2931241"/>
            <a:chExt cx="1728192" cy="2435084"/>
          </a:xfrm>
        </p:grpSpPr>
        <p:sp>
          <p:nvSpPr>
            <p:cNvPr id="6" name="Cube 5"/>
            <p:cNvSpPr/>
            <p:nvPr/>
          </p:nvSpPr>
          <p:spPr>
            <a:xfrm>
              <a:off x="2324583" y="2988568"/>
              <a:ext cx="1728192" cy="1980220"/>
            </a:xfrm>
            <a:prstGeom prst="cube">
              <a:avLst>
                <a:gd name="adj" fmla="val 78765"/>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24584" y="4996993"/>
              <a:ext cx="423045" cy="369332"/>
            </a:xfrm>
            <a:prstGeom prst="rect">
              <a:avLst/>
            </a:prstGeom>
            <a:noFill/>
          </p:spPr>
          <p:txBody>
            <a:bodyPr wrap="square" rtlCol="0">
              <a:spAutoFit/>
            </a:bodyPr>
            <a:lstStyle/>
            <a:p>
              <a:r>
                <a:rPr lang="en-US" dirty="0"/>
                <a:t>W</a:t>
              </a:r>
            </a:p>
          </p:txBody>
        </p:sp>
        <p:sp>
          <p:nvSpPr>
            <p:cNvPr id="11" name="TextBox 10"/>
            <p:cNvSpPr txBox="1"/>
            <p:nvPr/>
          </p:nvSpPr>
          <p:spPr>
            <a:xfrm>
              <a:off x="3472210" y="4221088"/>
              <a:ext cx="423045" cy="369332"/>
            </a:xfrm>
            <a:prstGeom prst="rect">
              <a:avLst/>
            </a:prstGeom>
            <a:noFill/>
          </p:spPr>
          <p:txBody>
            <a:bodyPr wrap="square" rtlCol="0">
              <a:spAutoFit/>
            </a:bodyPr>
            <a:lstStyle/>
            <a:p>
              <a:r>
                <a:rPr lang="en-US" dirty="0"/>
                <a:t>L</a:t>
              </a:r>
            </a:p>
          </p:txBody>
        </p:sp>
        <p:cxnSp>
          <p:nvCxnSpPr>
            <p:cNvPr id="15" name="Straight Connector 14"/>
            <p:cNvCxnSpPr>
              <a:cxnSpLocks/>
            </p:cNvCxnSpPr>
            <p:nvPr/>
          </p:nvCxnSpPr>
          <p:spPr>
            <a:xfrm>
              <a:off x="3143672" y="2931241"/>
              <a:ext cx="0" cy="749787"/>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179676" y="4473116"/>
              <a:ext cx="18002" cy="612068"/>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199929" y="3712846"/>
              <a:ext cx="544562" cy="369332"/>
            </a:xfrm>
            <a:prstGeom prst="rect">
              <a:avLst/>
            </a:prstGeom>
            <a:noFill/>
          </p:spPr>
          <p:txBody>
            <a:bodyPr wrap="square" rtlCol="0">
              <a:spAutoFit/>
            </a:bodyPr>
            <a:lstStyle/>
            <a:p>
              <a:r>
                <a:rPr lang="en-US" dirty="0"/>
                <a:t>CG</a:t>
              </a:r>
            </a:p>
          </p:txBody>
        </p:sp>
      </p:grpSp>
    </p:spTree>
    <p:extLst>
      <p:ext uri="{BB962C8B-B14F-4D97-AF65-F5344CB8AC3E}">
        <p14:creationId xmlns:p14="http://schemas.microsoft.com/office/powerpoint/2010/main" val="3059618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6656" y="152636"/>
            <a:ext cx="8229600" cy="634082"/>
          </a:xfrm>
        </p:spPr>
        <p:txBody>
          <a:bodyPr>
            <a:normAutofit/>
          </a:bodyPr>
          <a:lstStyle/>
          <a:p>
            <a:r>
              <a:rPr lang="en-US" sz="3200" dirty="0">
                <a:solidFill>
                  <a:srgbClr val="FF0000"/>
                </a:solidFill>
                <a:latin typeface="+mn-lt"/>
              </a:rPr>
              <a:t>Bifilar Pendulum Measurement of Block MOI</a:t>
            </a:r>
          </a:p>
        </p:txBody>
      </p:sp>
      <p:graphicFrame>
        <p:nvGraphicFramePr>
          <p:cNvPr id="14" name="Table 13"/>
          <p:cNvGraphicFramePr>
            <a:graphicFrameLocks noGrp="1"/>
          </p:cNvGraphicFramePr>
          <p:nvPr>
            <p:extLst>
              <p:ext uri="{D42A27DB-BD31-4B8C-83A1-F6EECF244321}">
                <p14:modId xmlns:p14="http://schemas.microsoft.com/office/powerpoint/2010/main" val="4231706013"/>
              </p:ext>
            </p:extLst>
          </p:nvPr>
        </p:nvGraphicFramePr>
        <p:xfrm>
          <a:off x="1847529" y="4293096"/>
          <a:ext cx="3192015" cy="1767840"/>
        </p:xfrm>
        <a:graphic>
          <a:graphicData uri="http://schemas.openxmlformats.org/drawingml/2006/table">
            <a:tbl>
              <a:tblPr firstRow="1" bandRow="1">
                <a:tableStyleId>{5C22544A-7EE6-4342-B048-85BDC9FD1C3A}</a:tableStyleId>
              </a:tblPr>
              <a:tblGrid>
                <a:gridCol w="1064005">
                  <a:extLst>
                    <a:ext uri="{9D8B030D-6E8A-4147-A177-3AD203B41FA5}">
                      <a16:colId xmlns:a16="http://schemas.microsoft.com/office/drawing/2014/main" val="20000"/>
                    </a:ext>
                  </a:extLst>
                </a:gridCol>
                <a:gridCol w="1064005">
                  <a:extLst>
                    <a:ext uri="{9D8B030D-6E8A-4147-A177-3AD203B41FA5}">
                      <a16:colId xmlns:a16="http://schemas.microsoft.com/office/drawing/2014/main" val="20001"/>
                    </a:ext>
                  </a:extLst>
                </a:gridCol>
                <a:gridCol w="1064005">
                  <a:extLst>
                    <a:ext uri="{9D8B030D-6E8A-4147-A177-3AD203B41FA5}">
                      <a16:colId xmlns:a16="http://schemas.microsoft.com/office/drawing/2014/main" val="20002"/>
                    </a:ext>
                  </a:extLst>
                </a:gridCol>
              </a:tblGrid>
              <a:tr h="459562">
                <a:tc>
                  <a:txBody>
                    <a:bodyPr/>
                    <a:lstStyle/>
                    <a:p>
                      <a:pPr algn="ctr"/>
                      <a:r>
                        <a:rPr lang="en-US" sz="1000" dirty="0"/>
                        <a:t>Trial</a:t>
                      </a:r>
                      <a:r>
                        <a:rPr lang="en-US" sz="1000" baseline="0" dirty="0"/>
                        <a:t>  </a:t>
                      </a:r>
                      <a:endParaRPr lang="en-US" sz="1000" dirty="0"/>
                    </a:p>
                  </a:txBody>
                  <a:tcPr/>
                </a:tc>
                <a:tc>
                  <a:txBody>
                    <a:bodyPr/>
                    <a:lstStyle/>
                    <a:p>
                      <a:pPr algn="ctr"/>
                      <a:r>
                        <a:rPr lang="en-US" sz="1000" dirty="0"/>
                        <a:t>Time</a:t>
                      </a:r>
                    </a:p>
                    <a:p>
                      <a:pPr algn="ctr"/>
                      <a:r>
                        <a:rPr lang="en-US" sz="1000" dirty="0"/>
                        <a:t> (sec for 3</a:t>
                      </a:r>
                      <a:r>
                        <a:rPr lang="en-US" sz="1000" baseline="0" dirty="0"/>
                        <a:t> oscillations)</a:t>
                      </a:r>
                      <a:endParaRPr lang="en-US" sz="1000" dirty="0"/>
                    </a:p>
                  </a:txBody>
                  <a:tcPr/>
                </a:tc>
                <a:tc>
                  <a:txBody>
                    <a:bodyPr/>
                    <a:lstStyle/>
                    <a:p>
                      <a:pPr algn="ctr"/>
                      <a:r>
                        <a:rPr lang="en-US" sz="1000" dirty="0"/>
                        <a:t>Period</a:t>
                      </a:r>
                    </a:p>
                    <a:p>
                      <a:pPr algn="ctr"/>
                      <a:r>
                        <a:rPr lang="en-US" sz="1000" dirty="0"/>
                        <a:t>(sec)</a:t>
                      </a:r>
                    </a:p>
                  </a:txBody>
                  <a:tcPr/>
                </a:tc>
                <a:extLst>
                  <a:ext uri="{0D108BD9-81ED-4DB2-BD59-A6C34878D82A}">
                    <a16:rowId xmlns:a16="http://schemas.microsoft.com/office/drawing/2014/main" val="10000"/>
                  </a:ext>
                </a:extLst>
              </a:tr>
              <a:tr h="204250">
                <a:tc>
                  <a:txBody>
                    <a:bodyPr/>
                    <a:lstStyle/>
                    <a:p>
                      <a:pPr algn="ctr"/>
                      <a:r>
                        <a:rPr lang="en-US" sz="1000" dirty="0"/>
                        <a:t>1</a:t>
                      </a:r>
                    </a:p>
                  </a:txBody>
                  <a:tcPr/>
                </a:tc>
                <a:tc>
                  <a:txBody>
                    <a:bodyPr/>
                    <a:lstStyle/>
                    <a:p>
                      <a:pPr algn="ctr"/>
                      <a:r>
                        <a:rPr lang="en-US" sz="1000" dirty="0"/>
                        <a:t>3.31</a:t>
                      </a:r>
                    </a:p>
                  </a:txBody>
                  <a:tcPr/>
                </a:tc>
                <a:tc>
                  <a:txBody>
                    <a:bodyPr/>
                    <a:lstStyle/>
                    <a:p>
                      <a:pPr algn="ctr"/>
                      <a:r>
                        <a:rPr lang="en-US" sz="1000" dirty="0"/>
                        <a:t>1.10</a:t>
                      </a:r>
                    </a:p>
                  </a:txBody>
                  <a:tcPr/>
                </a:tc>
                <a:extLst>
                  <a:ext uri="{0D108BD9-81ED-4DB2-BD59-A6C34878D82A}">
                    <a16:rowId xmlns:a16="http://schemas.microsoft.com/office/drawing/2014/main" val="10001"/>
                  </a:ext>
                </a:extLst>
              </a:tr>
              <a:tr h="204250">
                <a:tc>
                  <a:txBody>
                    <a:bodyPr/>
                    <a:lstStyle/>
                    <a:p>
                      <a:pPr algn="ctr"/>
                      <a:r>
                        <a:rPr lang="en-US" sz="1000" dirty="0"/>
                        <a:t>2</a:t>
                      </a:r>
                    </a:p>
                  </a:txBody>
                  <a:tcPr/>
                </a:tc>
                <a:tc>
                  <a:txBody>
                    <a:bodyPr/>
                    <a:lstStyle/>
                    <a:p>
                      <a:pPr algn="ctr"/>
                      <a:r>
                        <a:rPr lang="en-US" sz="1000" dirty="0"/>
                        <a:t>3.37</a:t>
                      </a:r>
                    </a:p>
                  </a:txBody>
                  <a:tcPr/>
                </a:tc>
                <a:tc>
                  <a:txBody>
                    <a:bodyPr/>
                    <a:lstStyle/>
                    <a:p>
                      <a:pPr algn="ctr"/>
                      <a:r>
                        <a:rPr lang="en-US" sz="1000" dirty="0"/>
                        <a:t>1.12</a:t>
                      </a:r>
                    </a:p>
                  </a:txBody>
                  <a:tcPr/>
                </a:tc>
                <a:extLst>
                  <a:ext uri="{0D108BD9-81ED-4DB2-BD59-A6C34878D82A}">
                    <a16:rowId xmlns:a16="http://schemas.microsoft.com/office/drawing/2014/main" val="10002"/>
                  </a:ext>
                </a:extLst>
              </a:tr>
              <a:tr h="204250">
                <a:tc>
                  <a:txBody>
                    <a:bodyPr/>
                    <a:lstStyle/>
                    <a:p>
                      <a:pPr algn="ctr"/>
                      <a:r>
                        <a:rPr lang="en-US" sz="1000" dirty="0"/>
                        <a:t>3</a:t>
                      </a:r>
                    </a:p>
                  </a:txBody>
                  <a:tcPr/>
                </a:tc>
                <a:tc>
                  <a:txBody>
                    <a:bodyPr/>
                    <a:lstStyle/>
                    <a:p>
                      <a:pPr algn="ctr"/>
                      <a:r>
                        <a:rPr lang="en-US" sz="1000" dirty="0"/>
                        <a:t>3.38</a:t>
                      </a:r>
                    </a:p>
                  </a:txBody>
                  <a:tcPr/>
                </a:tc>
                <a:tc>
                  <a:txBody>
                    <a:bodyPr/>
                    <a:lstStyle/>
                    <a:p>
                      <a:pPr algn="ctr"/>
                      <a:r>
                        <a:rPr lang="en-US" sz="1000" dirty="0"/>
                        <a:t>1.13</a:t>
                      </a:r>
                    </a:p>
                  </a:txBody>
                  <a:tcPr/>
                </a:tc>
                <a:extLst>
                  <a:ext uri="{0D108BD9-81ED-4DB2-BD59-A6C34878D82A}">
                    <a16:rowId xmlns:a16="http://schemas.microsoft.com/office/drawing/2014/main" val="10003"/>
                  </a:ext>
                </a:extLst>
              </a:tr>
              <a:tr h="204250">
                <a:tc>
                  <a:txBody>
                    <a:bodyPr/>
                    <a:lstStyle/>
                    <a:p>
                      <a:pPr algn="ctr"/>
                      <a:r>
                        <a:rPr lang="en-US" sz="1000" dirty="0"/>
                        <a:t>4</a:t>
                      </a:r>
                    </a:p>
                  </a:txBody>
                  <a:tcPr/>
                </a:tc>
                <a:tc>
                  <a:txBody>
                    <a:bodyPr/>
                    <a:lstStyle/>
                    <a:p>
                      <a:pPr algn="ctr"/>
                      <a:r>
                        <a:rPr lang="en-US" sz="1000" dirty="0"/>
                        <a:t>3.29</a:t>
                      </a:r>
                    </a:p>
                  </a:txBody>
                  <a:tcPr/>
                </a:tc>
                <a:tc>
                  <a:txBody>
                    <a:bodyPr/>
                    <a:lstStyle/>
                    <a:p>
                      <a:pPr algn="ctr"/>
                      <a:r>
                        <a:rPr lang="en-US" sz="1000" dirty="0"/>
                        <a:t>1.10</a:t>
                      </a:r>
                    </a:p>
                  </a:txBody>
                  <a:tcPr/>
                </a:tc>
                <a:extLst>
                  <a:ext uri="{0D108BD9-81ED-4DB2-BD59-A6C34878D82A}">
                    <a16:rowId xmlns:a16="http://schemas.microsoft.com/office/drawing/2014/main" val="10004"/>
                  </a:ext>
                </a:extLst>
              </a:tr>
              <a:tr h="204250">
                <a:tc>
                  <a:txBody>
                    <a:bodyPr/>
                    <a:lstStyle/>
                    <a:p>
                      <a:pPr algn="ctr"/>
                      <a:r>
                        <a:rPr lang="en-US" sz="1000" dirty="0"/>
                        <a:t>5</a:t>
                      </a:r>
                    </a:p>
                  </a:txBody>
                  <a:tcPr/>
                </a:tc>
                <a:tc>
                  <a:txBody>
                    <a:bodyPr/>
                    <a:lstStyle/>
                    <a:p>
                      <a:pPr algn="ctr"/>
                      <a:r>
                        <a:rPr lang="en-US" sz="1000" dirty="0"/>
                        <a:t>3.40</a:t>
                      </a:r>
                    </a:p>
                  </a:txBody>
                  <a:tcPr/>
                </a:tc>
                <a:tc>
                  <a:txBody>
                    <a:bodyPr/>
                    <a:lstStyle/>
                    <a:p>
                      <a:pPr algn="ctr"/>
                      <a:r>
                        <a:rPr lang="en-US" sz="1000" dirty="0"/>
                        <a:t>1.13</a:t>
                      </a:r>
                    </a:p>
                  </a:txBody>
                  <a:tcPr/>
                </a:tc>
                <a:extLst>
                  <a:ext uri="{0D108BD9-81ED-4DB2-BD59-A6C34878D82A}">
                    <a16:rowId xmlns:a16="http://schemas.microsoft.com/office/drawing/2014/main" val="10005"/>
                  </a:ext>
                </a:extLst>
              </a:tr>
            </a:tbl>
          </a:graphicData>
        </a:graphic>
      </p:graphicFrame>
      <p:sp>
        <p:nvSpPr>
          <p:cNvPr id="17" name="TextBox 16"/>
          <p:cNvSpPr txBox="1"/>
          <p:nvPr/>
        </p:nvSpPr>
        <p:spPr>
          <a:xfrm>
            <a:off x="2495601" y="6125244"/>
            <a:ext cx="2015879" cy="307777"/>
          </a:xfrm>
          <a:prstGeom prst="rect">
            <a:avLst/>
          </a:prstGeom>
          <a:noFill/>
        </p:spPr>
        <p:txBody>
          <a:bodyPr wrap="square" rtlCol="0">
            <a:spAutoFit/>
          </a:bodyPr>
          <a:lstStyle/>
          <a:p>
            <a:r>
              <a:rPr lang="en-US" sz="1400" dirty="0"/>
              <a:t>Average Period = 1.12</a:t>
            </a:r>
          </a:p>
        </p:txBody>
      </p:sp>
      <p:grpSp>
        <p:nvGrpSpPr>
          <p:cNvPr id="3" name="Group 2">
            <a:extLst>
              <a:ext uri="{FF2B5EF4-FFF2-40B4-BE49-F238E27FC236}">
                <a16:creationId xmlns:a16="http://schemas.microsoft.com/office/drawing/2014/main" id="{3E7426D4-9008-49ED-9D35-2D062CDF8EE3}"/>
              </a:ext>
            </a:extLst>
          </p:cNvPr>
          <p:cNvGrpSpPr/>
          <p:nvPr/>
        </p:nvGrpSpPr>
        <p:grpSpPr>
          <a:xfrm>
            <a:off x="1490027" y="1016732"/>
            <a:ext cx="3439791" cy="2916324"/>
            <a:chOff x="1490027" y="1016732"/>
            <a:chExt cx="3439791" cy="2916324"/>
          </a:xfrm>
        </p:grpSpPr>
        <p:sp>
          <p:nvSpPr>
            <p:cNvPr id="4" name="Rectangle 3"/>
            <p:cNvSpPr/>
            <p:nvPr/>
          </p:nvSpPr>
          <p:spPr>
            <a:xfrm>
              <a:off x="2229518" y="3429000"/>
              <a:ext cx="2700300" cy="50405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2553554" y="1016732"/>
              <a:ext cx="0" cy="241226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605782" y="1016732"/>
              <a:ext cx="0" cy="241226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490027" y="2098666"/>
              <a:ext cx="1052012" cy="369332"/>
            </a:xfrm>
            <a:prstGeom prst="rect">
              <a:avLst/>
            </a:prstGeom>
            <a:noFill/>
          </p:spPr>
          <p:txBody>
            <a:bodyPr wrap="square" rtlCol="0">
              <a:spAutoFit/>
            </a:bodyPr>
            <a:lstStyle/>
            <a:p>
              <a:r>
                <a:rPr lang="en-US" dirty="0"/>
                <a:t>L = 0.8 m</a:t>
              </a:r>
            </a:p>
          </p:txBody>
        </p:sp>
        <p:sp>
          <p:nvSpPr>
            <p:cNvPr id="12" name="TextBox 11"/>
            <p:cNvSpPr txBox="1"/>
            <p:nvPr/>
          </p:nvSpPr>
          <p:spPr>
            <a:xfrm>
              <a:off x="2877590" y="2957435"/>
              <a:ext cx="1296144" cy="369332"/>
            </a:xfrm>
            <a:prstGeom prst="rect">
              <a:avLst/>
            </a:prstGeom>
            <a:noFill/>
          </p:spPr>
          <p:txBody>
            <a:bodyPr wrap="square" rtlCol="0">
              <a:spAutoFit/>
            </a:bodyPr>
            <a:lstStyle/>
            <a:p>
              <a:r>
                <a:rPr lang="en-US" dirty="0"/>
                <a:t>D  = 0.46 m</a:t>
              </a:r>
            </a:p>
          </p:txBody>
        </p:sp>
        <p:sp>
          <p:nvSpPr>
            <p:cNvPr id="13" name="TextBox 12"/>
            <p:cNvSpPr txBox="1"/>
            <p:nvPr/>
          </p:nvSpPr>
          <p:spPr>
            <a:xfrm>
              <a:off x="2913594" y="3496362"/>
              <a:ext cx="1584176" cy="369332"/>
            </a:xfrm>
            <a:prstGeom prst="rect">
              <a:avLst/>
            </a:prstGeom>
            <a:noFill/>
          </p:spPr>
          <p:txBody>
            <a:bodyPr wrap="square" rtlCol="0">
              <a:spAutoFit/>
            </a:bodyPr>
            <a:lstStyle/>
            <a:p>
              <a:r>
                <a:rPr lang="en-US" dirty="0"/>
                <a:t>M = 0.89 Kg</a:t>
              </a:r>
            </a:p>
          </p:txBody>
        </p:sp>
        <p:cxnSp>
          <p:nvCxnSpPr>
            <p:cNvPr id="21" name="Straight Arrow Connector 20"/>
            <p:cNvCxnSpPr>
              <a:stCxn id="12" idx="3"/>
            </p:cNvCxnSpPr>
            <p:nvPr/>
          </p:nvCxnSpPr>
          <p:spPr>
            <a:xfrm>
              <a:off x="4173734" y="3142101"/>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2" idx="1"/>
            </p:cNvCxnSpPr>
            <p:nvPr/>
          </p:nvCxnSpPr>
          <p:spPr>
            <a:xfrm flipH="1">
              <a:off x="2553554" y="3142102"/>
              <a:ext cx="324036" cy="6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2049498" y="1016733"/>
              <a:ext cx="0" cy="10559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049498" y="2528900"/>
              <a:ext cx="0" cy="900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32" name="TextBox 31"/>
          <p:cNvSpPr txBox="1"/>
          <p:nvPr/>
        </p:nvSpPr>
        <p:spPr>
          <a:xfrm>
            <a:off x="5640616" y="1249258"/>
            <a:ext cx="5713184" cy="4801314"/>
          </a:xfrm>
          <a:prstGeom prst="rect">
            <a:avLst/>
          </a:prstGeom>
          <a:noFill/>
        </p:spPr>
        <p:txBody>
          <a:bodyPr wrap="square" rtlCol="0">
            <a:spAutoFit/>
          </a:bodyPr>
          <a:lstStyle/>
          <a:p>
            <a:r>
              <a:rPr lang="en-US" dirty="0"/>
              <a:t>Using the Bifilar Pendulum Equation:</a:t>
            </a:r>
          </a:p>
          <a:p>
            <a:endParaRPr lang="en-US" dirty="0"/>
          </a:p>
          <a:p>
            <a:r>
              <a:rPr lang="en-US" dirty="0"/>
              <a:t>                   D (m)</a:t>
            </a:r>
            <a:r>
              <a:rPr lang="en-US" baseline="30000" dirty="0"/>
              <a:t>2</a:t>
            </a:r>
            <a:r>
              <a:rPr lang="en-US" dirty="0"/>
              <a:t>   x  W (Kg*m/sec</a:t>
            </a:r>
            <a:r>
              <a:rPr lang="en-US" baseline="30000" dirty="0"/>
              <a:t>2</a:t>
            </a:r>
            <a:r>
              <a:rPr lang="en-US" dirty="0"/>
              <a:t>)  x   Period (sec)</a:t>
            </a:r>
            <a:r>
              <a:rPr lang="en-US" baseline="30000" dirty="0"/>
              <a:t>2</a:t>
            </a:r>
          </a:p>
          <a:p>
            <a:r>
              <a:rPr lang="en-US" dirty="0"/>
              <a:t>MOI  =    ----------------------------------------------------------</a:t>
            </a:r>
          </a:p>
          <a:p>
            <a:r>
              <a:rPr lang="en-US" dirty="0"/>
              <a:t>	              16   x   Pi </a:t>
            </a:r>
            <a:r>
              <a:rPr lang="en-US" baseline="30000" dirty="0"/>
              <a:t>2</a:t>
            </a:r>
            <a:r>
              <a:rPr lang="en-US" dirty="0"/>
              <a:t>  x    L (m)</a:t>
            </a:r>
          </a:p>
          <a:p>
            <a:endParaRPr lang="en-US" dirty="0"/>
          </a:p>
          <a:p>
            <a:r>
              <a:rPr lang="en-US" dirty="0"/>
              <a:t>                (0.46 m)</a:t>
            </a:r>
            <a:r>
              <a:rPr lang="en-US" baseline="30000" dirty="0"/>
              <a:t>2</a:t>
            </a:r>
            <a:r>
              <a:rPr lang="en-US" dirty="0"/>
              <a:t>  x  (0.89 Kg x 9.8 m/sec</a:t>
            </a:r>
            <a:r>
              <a:rPr lang="en-US" baseline="30000" dirty="0"/>
              <a:t>2</a:t>
            </a:r>
            <a:r>
              <a:rPr lang="en-US" dirty="0"/>
              <a:t>)  x  (1.12 sec)</a:t>
            </a:r>
            <a:r>
              <a:rPr lang="en-US" baseline="30000" dirty="0"/>
              <a:t>2</a:t>
            </a:r>
          </a:p>
          <a:p>
            <a:r>
              <a:rPr lang="en-US" dirty="0"/>
              <a:t>MOI  =    ----------------------------------------------------------------</a:t>
            </a:r>
          </a:p>
          <a:p>
            <a:r>
              <a:rPr lang="en-US" dirty="0"/>
              <a:t>	              16   x   3.1416</a:t>
            </a:r>
            <a:r>
              <a:rPr lang="en-US" baseline="30000" dirty="0"/>
              <a:t>2</a:t>
            </a:r>
            <a:r>
              <a:rPr lang="en-US" dirty="0"/>
              <a:t>   x    0.8 m</a:t>
            </a:r>
          </a:p>
          <a:p>
            <a:endParaRPr lang="en-US" dirty="0"/>
          </a:p>
          <a:p>
            <a:r>
              <a:rPr lang="en-US" dirty="0"/>
              <a:t>                0.21 m</a:t>
            </a:r>
            <a:r>
              <a:rPr lang="en-US" baseline="30000" dirty="0"/>
              <a:t>2</a:t>
            </a:r>
            <a:r>
              <a:rPr lang="en-US" dirty="0"/>
              <a:t>  x  (0.89 Kg x 9.8 m/sec</a:t>
            </a:r>
            <a:r>
              <a:rPr lang="en-US" baseline="30000" dirty="0"/>
              <a:t>2</a:t>
            </a:r>
            <a:r>
              <a:rPr lang="en-US" dirty="0"/>
              <a:t>)  x   1.25 sec</a:t>
            </a:r>
            <a:r>
              <a:rPr lang="en-US" baseline="30000" dirty="0"/>
              <a:t>2</a:t>
            </a:r>
          </a:p>
          <a:p>
            <a:r>
              <a:rPr lang="en-US" dirty="0"/>
              <a:t>MOI  =    ------------------------------------------------------------</a:t>
            </a:r>
          </a:p>
          <a:p>
            <a:r>
              <a:rPr lang="en-US" dirty="0"/>
              <a:t>	              16   x   9.87   x    0.8 m</a:t>
            </a:r>
          </a:p>
          <a:p>
            <a:endParaRPr lang="en-US" dirty="0"/>
          </a:p>
          <a:p>
            <a:r>
              <a:rPr lang="en-US" dirty="0"/>
              <a:t>                   2.29  Kg*m</a:t>
            </a:r>
            <a:r>
              <a:rPr lang="en-US" baseline="30000" dirty="0"/>
              <a:t>2</a:t>
            </a:r>
          </a:p>
          <a:p>
            <a:r>
              <a:rPr lang="en-US" dirty="0"/>
              <a:t>          =    -------------------   =   </a:t>
            </a:r>
            <a:r>
              <a:rPr lang="en-US" b="1" dirty="0"/>
              <a:t>0.0182</a:t>
            </a:r>
            <a:r>
              <a:rPr lang="en-US" dirty="0"/>
              <a:t>  kg * m</a:t>
            </a:r>
            <a:r>
              <a:rPr lang="en-US" baseline="30000" dirty="0"/>
              <a:t>2</a:t>
            </a:r>
          </a:p>
          <a:p>
            <a:r>
              <a:rPr lang="en-US" dirty="0"/>
              <a:t>                        126.3</a:t>
            </a:r>
          </a:p>
        </p:txBody>
      </p:sp>
      <p:cxnSp>
        <p:nvCxnSpPr>
          <p:cNvPr id="34" name="Straight Connector 33"/>
          <p:cNvCxnSpPr/>
          <p:nvPr/>
        </p:nvCxnSpPr>
        <p:spPr>
          <a:xfrm flipV="1">
            <a:off x="10430608" y="4102049"/>
            <a:ext cx="288032" cy="14401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9175934" y="4110433"/>
            <a:ext cx="288032" cy="14401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9173205" y="4678113"/>
            <a:ext cx="288032" cy="14401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8857463" y="4124288"/>
            <a:ext cx="288032" cy="14401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8236818" y="5229249"/>
            <a:ext cx="1710190" cy="5876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0E3CA895-1B0D-42E2-8A23-F212F79B41C3}"/>
              </a:ext>
            </a:extLst>
          </p:cNvPr>
          <p:cNvSpPr>
            <a:spLocks noGrp="1"/>
          </p:cNvSpPr>
          <p:nvPr>
            <p:ph type="sldNum" sz="quarter" idx="12"/>
          </p:nvPr>
        </p:nvSpPr>
        <p:spPr/>
        <p:txBody>
          <a:bodyPr/>
          <a:lstStyle/>
          <a:p>
            <a:fld id="{3CA4A85E-3A72-4C2D-A42D-7963C482006E}" type="slidenum">
              <a:rPr lang="en-US" smtClean="0"/>
              <a:t>16</a:t>
            </a:fld>
            <a:endParaRPr lang="en-US"/>
          </a:p>
        </p:txBody>
      </p:sp>
      <p:sp>
        <p:nvSpPr>
          <p:cNvPr id="8" name="TextBox 7">
            <a:extLst>
              <a:ext uri="{FF2B5EF4-FFF2-40B4-BE49-F238E27FC236}">
                <a16:creationId xmlns:a16="http://schemas.microsoft.com/office/drawing/2014/main" id="{465491A9-1D03-48F1-A9E2-68EDC3661998}"/>
              </a:ext>
            </a:extLst>
          </p:cNvPr>
          <p:cNvSpPr txBox="1"/>
          <p:nvPr/>
        </p:nvSpPr>
        <p:spPr>
          <a:xfrm>
            <a:off x="949113" y="4581128"/>
            <a:ext cx="762000" cy="923330"/>
          </a:xfrm>
          <a:prstGeom prst="rect">
            <a:avLst/>
          </a:prstGeom>
          <a:noFill/>
        </p:spPr>
        <p:txBody>
          <a:bodyPr wrap="square" rtlCol="0">
            <a:spAutoFit/>
          </a:bodyPr>
          <a:lstStyle/>
          <a:p>
            <a:r>
              <a:rPr lang="en-US" dirty="0"/>
              <a:t>Data from tests</a:t>
            </a:r>
          </a:p>
        </p:txBody>
      </p:sp>
    </p:spTree>
    <p:extLst>
      <p:ext uri="{BB962C8B-B14F-4D97-AF65-F5344CB8AC3E}">
        <p14:creationId xmlns:p14="http://schemas.microsoft.com/office/powerpoint/2010/main" val="2933119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793BD7C-F0F1-43E7-8C2D-F518C107C9A3}"/>
              </a:ext>
            </a:extLst>
          </p:cNvPr>
          <p:cNvSpPr>
            <a:spLocks noGrp="1"/>
          </p:cNvSpPr>
          <p:nvPr>
            <p:ph type="sldNum" sz="quarter" idx="12"/>
          </p:nvPr>
        </p:nvSpPr>
        <p:spPr/>
        <p:txBody>
          <a:bodyPr/>
          <a:lstStyle/>
          <a:p>
            <a:fld id="{3CA4A85E-3A72-4C2D-A42D-7963C482006E}" type="slidenum">
              <a:rPr lang="en-US" smtClean="0"/>
              <a:t>17</a:t>
            </a:fld>
            <a:endParaRPr lang="en-US"/>
          </a:p>
        </p:txBody>
      </p:sp>
      <p:sp>
        <p:nvSpPr>
          <p:cNvPr id="2" name="Title 1"/>
          <p:cNvSpPr>
            <a:spLocks noGrp="1"/>
          </p:cNvSpPr>
          <p:nvPr>
            <p:ph type="title" idx="4294967295"/>
          </p:nvPr>
        </p:nvSpPr>
        <p:spPr>
          <a:xfrm>
            <a:off x="1981200" y="211402"/>
            <a:ext cx="8229600" cy="598487"/>
          </a:xfrm>
        </p:spPr>
        <p:txBody>
          <a:bodyPr>
            <a:normAutofit/>
          </a:bodyPr>
          <a:lstStyle/>
          <a:p>
            <a:pPr algn="ctr"/>
            <a:r>
              <a:rPr lang="en-US" sz="3200" dirty="0">
                <a:solidFill>
                  <a:srgbClr val="FF0000"/>
                </a:solidFill>
                <a:latin typeface="+mn-lt"/>
              </a:rPr>
              <a:t>Assessment of Theory vs. Experiment</a:t>
            </a:r>
          </a:p>
        </p:txBody>
      </p:sp>
      <p:sp>
        <p:nvSpPr>
          <p:cNvPr id="7" name="TextBox 6"/>
          <p:cNvSpPr txBox="1"/>
          <p:nvPr/>
        </p:nvSpPr>
        <p:spPr>
          <a:xfrm>
            <a:off x="1149927" y="1256700"/>
            <a:ext cx="10203873" cy="1938992"/>
          </a:xfrm>
          <a:prstGeom prst="rect">
            <a:avLst/>
          </a:prstGeom>
          <a:noFill/>
        </p:spPr>
        <p:txBody>
          <a:bodyPr wrap="square" rtlCol="0">
            <a:spAutoFit/>
          </a:bodyPr>
          <a:lstStyle/>
          <a:p>
            <a:r>
              <a:rPr lang="en-US" sz="2400" dirty="0"/>
              <a:t>For the wooden block test case:</a:t>
            </a:r>
          </a:p>
          <a:p>
            <a:endParaRPr lang="en-US" sz="2400" dirty="0"/>
          </a:p>
          <a:p>
            <a:r>
              <a:rPr lang="en-US" sz="2400" dirty="0"/>
              <a:t>		Theoretical:	0.0185  Kg * m</a:t>
            </a:r>
            <a:r>
              <a:rPr lang="en-US" sz="2400" baseline="30000" dirty="0"/>
              <a:t>2</a:t>
            </a:r>
            <a:endParaRPr lang="en-US" sz="2400" dirty="0"/>
          </a:p>
          <a:p>
            <a:endParaRPr lang="en-US" sz="2400" dirty="0"/>
          </a:p>
          <a:p>
            <a:r>
              <a:rPr lang="en-US" sz="2400" dirty="0"/>
              <a:t>	 	 Measured:	0.0182  Kg * m</a:t>
            </a:r>
            <a:r>
              <a:rPr lang="en-US" sz="2400" baseline="30000" dirty="0"/>
              <a:t>2</a:t>
            </a:r>
            <a:endParaRPr lang="en-US" sz="2400" dirty="0"/>
          </a:p>
        </p:txBody>
      </p:sp>
      <p:sp>
        <p:nvSpPr>
          <p:cNvPr id="3" name="TextBox 2">
            <a:extLst>
              <a:ext uri="{FF2B5EF4-FFF2-40B4-BE49-F238E27FC236}">
                <a16:creationId xmlns:a16="http://schemas.microsoft.com/office/drawing/2014/main" id="{C2ABD9C8-A21F-4529-A801-458737994D28}"/>
              </a:ext>
            </a:extLst>
          </p:cNvPr>
          <p:cNvSpPr txBox="1"/>
          <p:nvPr/>
        </p:nvSpPr>
        <p:spPr>
          <a:xfrm>
            <a:off x="1149927" y="3642503"/>
            <a:ext cx="9462654" cy="1938992"/>
          </a:xfrm>
          <a:prstGeom prst="rect">
            <a:avLst/>
          </a:prstGeom>
          <a:noFill/>
        </p:spPr>
        <p:txBody>
          <a:bodyPr wrap="square" rtlCol="0">
            <a:spAutoFit/>
          </a:bodyPr>
          <a:lstStyle/>
          <a:p>
            <a:r>
              <a:rPr lang="en-US" sz="2400" b="1" dirty="0"/>
              <a:t>Conclusion:</a:t>
            </a:r>
          </a:p>
          <a:p>
            <a:endParaRPr lang="en-US" sz="2400" dirty="0"/>
          </a:p>
          <a:p>
            <a:r>
              <a:rPr lang="en-US" sz="2400" dirty="0"/>
              <a:t>The Bifilar Pendulum does a good job at measuring the Moment of Inertia of a wooden block.  It can be assumed that it does an equally good job on other test articles.</a:t>
            </a:r>
          </a:p>
        </p:txBody>
      </p:sp>
    </p:spTree>
    <p:extLst>
      <p:ext uri="{BB962C8B-B14F-4D97-AF65-F5344CB8AC3E}">
        <p14:creationId xmlns:p14="http://schemas.microsoft.com/office/powerpoint/2010/main" val="1781342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A849FAA-C22C-4B19-88AA-AFA2483A5C0C}"/>
              </a:ext>
            </a:extLst>
          </p:cNvPr>
          <p:cNvSpPr>
            <a:spLocks noGrp="1"/>
          </p:cNvSpPr>
          <p:nvPr>
            <p:ph type="sldNum" sz="quarter" idx="12"/>
          </p:nvPr>
        </p:nvSpPr>
        <p:spPr/>
        <p:txBody>
          <a:bodyPr/>
          <a:lstStyle/>
          <a:p>
            <a:fld id="{3CA4A85E-3A72-4C2D-A42D-7963C482006E}" type="slidenum">
              <a:rPr lang="en-US" smtClean="0"/>
              <a:t>18</a:t>
            </a:fld>
            <a:endParaRPr lang="en-US"/>
          </a:p>
        </p:txBody>
      </p:sp>
      <p:sp>
        <p:nvSpPr>
          <p:cNvPr id="3" name="TextBox 2">
            <a:extLst>
              <a:ext uri="{FF2B5EF4-FFF2-40B4-BE49-F238E27FC236}">
                <a16:creationId xmlns:a16="http://schemas.microsoft.com/office/drawing/2014/main" id="{51F614C7-32F8-4C95-A029-D76D7CC10ADA}"/>
              </a:ext>
            </a:extLst>
          </p:cNvPr>
          <p:cNvSpPr txBox="1"/>
          <p:nvPr/>
        </p:nvSpPr>
        <p:spPr>
          <a:xfrm>
            <a:off x="2396836" y="1925782"/>
            <a:ext cx="7398327" cy="1877437"/>
          </a:xfrm>
          <a:prstGeom prst="rect">
            <a:avLst/>
          </a:prstGeom>
          <a:noFill/>
        </p:spPr>
        <p:txBody>
          <a:bodyPr wrap="square" rtlCol="0">
            <a:spAutoFit/>
          </a:bodyPr>
          <a:lstStyle/>
          <a:p>
            <a:pPr algn="ctr"/>
            <a:r>
              <a:rPr lang="en-US" sz="4000" b="1" dirty="0">
                <a:solidFill>
                  <a:srgbClr val="FF0000"/>
                </a:solidFill>
              </a:rPr>
              <a:t>Practical Application of MOI’s </a:t>
            </a:r>
          </a:p>
          <a:p>
            <a:pPr algn="ctr"/>
            <a:endParaRPr lang="en-US" sz="4000" dirty="0"/>
          </a:p>
          <a:p>
            <a:pPr algn="ctr"/>
            <a:r>
              <a:rPr lang="en-US" sz="3600" dirty="0"/>
              <a:t>Effect on Rocket Flight</a:t>
            </a:r>
          </a:p>
        </p:txBody>
      </p:sp>
    </p:spTree>
    <p:extLst>
      <p:ext uri="{BB962C8B-B14F-4D97-AF65-F5344CB8AC3E}">
        <p14:creationId xmlns:p14="http://schemas.microsoft.com/office/powerpoint/2010/main" val="2361068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FFDCF33-2E4D-4386-9B26-66C80991A96B}"/>
              </a:ext>
            </a:extLst>
          </p:cNvPr>
          <p:cNvSpPr>
            <a:spLocks noGrp="1"/>
          </p:cNvSpPr>
          <p:nvPr>
            <p:ph type="sldNum" sz="quarter" idx="12"/>
          </p:nvPr>
        </p:nvSpPr>
        <p:spPr/>
        <p:txBody>
          <a:bodyPr/>
          <a:lstStyle/>
          <a:p>
            <a:fld id="{3CA4A85E-3A72-4C2D-A42D-7963C482006E}" type="slidenum">
              <a:rPr lang="en-US" smtClean="0"/>
              <a:t>19</a:t>
            </a:fld>
            <a:endParaRPr lang="en-US"/>
          </a:p>
        </p:txBody>
      </p:sp>
      <p:pic>
        <p:nvPicPr>
          <p:cNvPr id="3" name="Picture 8" descr="WI8804">
            <a:extLst>
              <a:ext uri="{FF2B5EF4-FFF2-40B4-BE49-F238E27FC236}">
                <a16:creationId xmlns:a16="http://schemas.microsoft.com/office/drawing/2014/main" id="{E5758833-E991-45D1-BE04-2E60AEC9E594}"/>
              </a:ext>
            </a:extLst>
          </p:cNvPr>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1001857" y="604069"/>
            <a:ext cx="2115416" cy="515109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4" name="Picture 2">
            <a:extLst>
              <a:ext uri="{FF2B5EF4-FFF2-40B4-BE49-F238E27FC236}">
                <a16:creationId xmlns:a16="http://schemas.microsoft.com/office/drawing/2014/main" id="{7A9DE7DE-8C9D-4C34-BAB5-DCE6CEE6021F}"/>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655128" y="2590279"/>
            <a:ext cx="5773015" cy="339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a:extLst>
              <a:ext uri="{FF2B5EF4-FFF2-40B4-BE49-F238E27FC236}">
                <a16:creationId xmlns:a16="http://schemas.microsoft.com/office/drawing/2014/main" id="{1DC764E4-F9FC-4E21-9E95-EF858508174E}"/>
              </a:ext>
            </a:extLst>
          </p:cNvPr>
          <p:cNvSpPr txBox="1"/>
          <p:nvPr/>
        </p:nvSpPr>
        <p:spPr>
          <a:xfrm>
            <a:off x="3671455" y="604069"/>
            <a:ext cx="7682345" cy="1938992"/>
          </a:xfrm>
          <a:prstGeom prst="rect">
            <a:avLst/>
          </a:prstGeom>
          <a:noFill/>
        </p:spPr>
        <p:txBody>
          <a:bodyPr wrap="square" rtlCol="0">
            <a:spAutoFit/>
          </a:bodyPr>
          <a:lstStyle/>
          <a:p>
            <a:r>
              <a:rPr lang="en-US" sz="2400" dirty="0"/>
              <a:t>Sounding Rockets are long, slender, suborbital vehicles.  They use canted fins to spin the rocket at 4.0 - 5.0 Hz during ascent.  The spinning nature of these rockets during ascent and often during the data collection period require knowledge of the MOI of the scientific payloads. </a:t>
            </a:r>
          </a:p>
        </p:txBody>
      </p:sp>
      <p:sp>
        <p:nvSpPr>
          <p:cNvPr id="6" name="TextBox 5">
            <a:extLst>
              <a:ext uri="{FF2B5EF4-FFF2-40B4-BE49-F238E27FC236}">
                <a16:creationId xmlns:a16="http://schemas.microsoft.com/office/drawing/2014/main" id="{496CB60B-7B86-4827-BBCB-28F800A3CBA4}"/>
              </a:ext>
            </a:extLst>
          </p:cNvPr>
          <p:cNvSpPr txBox="1"/>
          <p:nvPr/>
        </p:nvSpPr>
        <p:spPr>
          <a:xfrm>
            <a:off x="946439" y="5930765"/>
            <a:ext cx="2226252" cy="646331"/>
          </a:xfrm>
          <a:prstGeom prst="rect">
            <a:avLst/>
          </a:prstGeom>
          <a:noFill/>
        </p:spPr>
        <p:txBody>
          <a:bodyPr wrap="square" rtlCol="0">
            <a:spAutoFit/>
          </a:bodyPr>
          <a:lstStyle/>
          <a:p>
            <a:pPr algn="ctr"/>
            <a:r>
              <a:rPr lang="en-US" dirty="0"/>
              <a:t>4-stage Sounding Rocket</a:t>
            </a:r>
          </a:p>
        </p:txBody>
      </p:sp>
      <p:sp>
        <p:nvSpPr>
          <p:cNvPr id="7" name="TextBox 6">
            <a:extLst>
              <a:ext uri="{FF2B5EF4-FFF2-40B4-BE49-F238E27FC236}">
                <a16:creationId xmlns:a16="http://schemas.microsoft.com/office/drawing/2014/main" id="{E876342C-00E1-431C-9D30-324858B822F5}"/>
              </a:ext>
            </a:extLst>
          </p:cNvPr>
          <p:cNvSpPr txBox="1"/>
          <p:nvPr/>
        </p:nvSpPr>
        <p:spPr>
          <a:xfrm>
            <a:off x="5430982" y="6004549"/>
            <a:ext cx="4765963" cy="369332"/>
          </a:xfrm>
          <a:prstGeom prst="rect">
            <a:avLst/>
          </a:prstGeom>
          <a:noFill/>
        </p:spPr>
        <p:txBody>
          <a:bodyPr wrap="square" rtlCol="0">
            <a:spAutoFit/>
          </a:bodyPr>
          <a:lstStyle/>
          <a:p>
            <a:pPr algn="ctr"/>
            <a:r>
              <a:rPr lang="en-US" dirty="0"/>
              <a:t>NASA’s Family of Sounding Rockets</a:t>
            </a:r>
          </a:p>
        </p:txBody>
      </p:sp>
    </p:spTree>
    <p:extLst>
      <p:ext uri="{BB962C8B-B14F-4D97-AF65-F5344CB8AC3E}">
        <p14:creationId xmlns:p14="http://schemas.microsoft.com/office/powerpoint/2010/main" val="573495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70AB5-CD33-4275-8BBE-77DF1D50791B}"/>
              </a:ext>
            </a:extLst>
          </p:cNvPr>
          <p:cNvSpPr txBox="1">
            <a:spLocks/>
          </p:cNvSpPr>
          <p:nvPr/>
        </p:nvSpPr>
        <p:spPr>
          <a:xfrm>
            <a:off x="1981200" y="205799"/>
            <a:ext cx="8229600" cy="736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latin typeface="+mn-lt"/>
              </a:rPr>
              <a:t>Moment of Inertia</a:t>
            </a:r>
          </a:p>
        </p:txBody>
      </p:sp>
      <p:sp>
        <p:nvSpPr>
          <p:cNvPr id="3" name="TextBox 2">
            <a:extLst>
              <a:ext uri="{FF2B5EF4-FFF2-40B4-BE49-F238E27FC236}">
                <a16:creationId xmlns:a16="http://schemas.microsoft.com/office/drawing/2014/main" id="{ED47F9D6-A9B8-47AE-B1CA-2B51D071CFF7}"/>
              </a:ext>
            </a:extLst>
          </p:cNvPr>
          <p:cNvSpPr txBox="1"/>
          <p:nvPr/>
        </p:nvSpPr>
        <p:spPr>
          <a:xfrm>
            <a:off x="1385455" y="3823859"/>
            <a:ext cx="8395854" cy="461665"/>
          </a:xfrm>
          <a:prstGeom prst="rect">
            <a:avLst/>
          </a:prstGeom>
          <a:noFill/>
        </p:spPr>
        <p:txBody>
          <a:bodyPr wrap="square" rtlCol="0">
            <a:spAutoFit/>
          </a:bodyPr>
          <a:lstStyle/>
          <a:p>
            <a:pPr marL="285750" indent="-285750">
              <a:buFont typeface="Arial" panose="020B0604020202020204" pitchFamily="34" charset="0"/>
              <a:buChar char="•"/>
            </a:pPr>
            <a:r>
              <a:rPr lang="en-US" sz="2400" b="1" dirty="0"/>
              <a:t>Moment of Inertia (MOI)</a:t>
            </a:r>
            <a:r>
              <a:rPr lang="en-US" sz="2400" dirty="0"/>
              <a:t> is also known as </a:t>
            </a:r>
            <a:r>
              <a:rPr lang="en-US" sz="2400" b="1" dirty="0"/>
              <a:t>Rotational Inertia</a:t>
            </a:r>
          </a:p>
        </p:txBody>
      </p:sp>
      <p:sp>
        <p:nvSpPr>
          <p:cNvPr id="4" name="TextBox 3">
            <a:extLst>
              <a:ext uri="{FF2B5EF4-FFF2-40B4-BE49-F238E27FC236}">
                <a16:creationId xmlns:a16="http://schemas.microsoft.com/office/drawing/2014/main" id="{69C33EB1-9380-4EF4-8892-D8B8026514DA}"/>
              </a:ext>
            </a:extLst>
          </p:cNvPr>
          <p:cNvSpPr txBox="1"/>
          <p:nvPr/>
        </p:nvSpPr>
        <p:spPr>
          <a:xfrm>
            <a:off x="1385455" y="1357740"/>
            <a:ext cx="8395854" cy="461665"/>
          </a:xfrm>
          <a:prstGeom prst="rect">
            <a:avLst/>
          </a:prstGeom>
          <a:noFill/>
        </p:spPr>
        <p:txBody>
          <a:bodyPr wrap="square" rtlCol="0">
            <a:spAutoFit/>
          </a:bodyPr>
          <a:lstStyle/>
          <a:p>
            <a:pPr marL="285750" indent="-285750">
              <a:buFont typeface="Arial" panose="020B0604020202020204" pitchFamily="34" charset="0"/>
              <a:buChar char="•"/>
            </a:pPr>
            <a:r>
              <a:rPr lang="en-US" sz="2400" b="1" dirty="0"/>
              <a:t>Inertia</a:t>
            </a:r>
            <a:r>
              <a:rPr lang="en-US" sz="2400" dirty="0"/>
              <a:t> is a property of matter</a:t>
            </a:r>
            <a:endParaRPr lang="en-US" sz="2400" b="1" dirty="0"/>
          </a:p>
        </p:txBody>
      </p:sp>
      <p:sp>
        <p:nvSpPr>
          <p:cNvPr id="5" name="TextBox 4">
            <a:extLst>
              <a:ext uri="{FF2B5EF4-FFF2-40B4-BE49-F238E27FC236}">
                <a16:creationId xmlns:a16="http://schemas.microsoft.com/office/drawing/2014/main" id="{19D3BFA5-B1E0-4D11-9BFE-50C35EC68346}"/>
              </a:ext>
            </a:extLst>
          </p:cNvPr>
          <p:cNvSpPr txBox="1"/>
          <p:nvPr/>
        </p:nvSpPr>
        <p:spPr>
          <a:xfrm>
            <a:off x="1385455" y="2057107"/>
            <a:ext cx="8395854" cy="461665"/>
          </a:xfrm>
          <a:prstGeom prst="rect">
            <a:avLst/>
          </a:prstGeom>
          <a:noFill/>
        </p:spPr>
        <p:txBody>
          <a:bodyPr wrap="square" rtlCol="0">
            <a:spAutoFit/>
          </a:bodyPr>
          <a:lstStyle/>
          <a:p>
            <a:pPr marL="285750" indent="-285750">
              <a:buFont typeface="Arial" panose="020B0604020202020204" pitchFamily="34" charset="0"/>
              <a:buChar char="•"/>
            </a:pPr>
            <a:r>
              <a:rPr lang="en-US" sz="2400" b="1" dirty="0"/>
              <a:t>Inertia</a:t>
            </a:r>
            <a:r>
              <a:rPr lang="en-US" sz="2400" dirty="0"/>
              <a:t> is a resistance to a change in motion</a:t>
            </a:r>
            <a:endParaRPr lang="en-US" sz="2400" b="1" dirty="0"/>
          </a:p>
        </p:txBody>
      </p:sp>
      <p:sp>
        <p:nvSpPr>
          <p:cNvPr id="6" name="TextBox 5">
            <a:extLst>
              <a:ext uri="{FF2B5EF4-FFF2-40B4-BE49-F238E27FC236}">
                <a16:creationId xmlns:a16="http://schemas.microsoft.com/office/drawing/2014/main" id="{CDA50359-4C5E-451B-A5EB-A5B708EA0CBB}"/>
              </a:ext>
            </a:extLst>
          </p:cNvPr>
          <p:cNvSpPr txBox="1"/>
          <p:nvPr/>
        </p:nvSpPr>
        <p:spPr>
          <a:xfrm>
            <a:off x="1385454" y="4532612"/>
            <a:ext cx="9088581" cy="1200329"/>
          </a:xfrm>
          <a:prstGeom prst="rect">
            <a:avLst/>
          </a:prstGeom>
          <a:noFill/>
        </p:spPr>
        <p:txBody>
          <a:bodyPr wrap="square" rtlCol="0">
            <a:spAutoFit/>
          </a:bodyPr>
          <a:lstStyle/>
          <a:p>
            <a:pPr marL="285750" indent="-285750">
              <a:buFont typeface="Arial" panose="020B0604020202020204" pitchFamily="34" charset="0"/>
              <a:buChar char="•"/>
            </a:pPr>
            <a:r>
              <a:rPr lang="en-US" sz="2400" dirty="0"/>
              <a:t>The </a:t>
            </a:r>
            <a:r>
              <a:rPr lang="en-US" sz="2400" b="1" dirty="0"/>
              <a:t>Moment of Inertia</a:t>
            </a:r>
            <a:r>
              <a:rPr lang="en-US" sz="2400" dirty="0"/>
              <a:t> is a “</a:t>
            </a:r>
            <a:r>
              <a:rPr lang="en-US" sz="2400" b="1" dirty="0"/>
              <a:t>resistance</a:t>
            </a:r>
            <a:r>
              <a:rPr lang="en-US" sz="2400" dirty="0"/>
              <a:t>” </a:t>
            </a:r>
            <a:r>
              <a:rPr lang="en-US" sz="2400" b="1" dirty="0"/>
              <a:t>moment</a:t>
            </a:r>
            <a:r>
              <a:rPr lang="en-US" sz="2400" dirty="0"/>
              <a:t> that is caused by mass elements distributed at one or more radii from some point of rotation</a:t>
            </a:r>
            <a:endParaRPr lang="en-US" sz="2400" b="1" dirty="0"/>
          </a:p>
        </p:txBody>
      </p:sp>
      <p:sp>
        <p:nvSpPr>
          <p:cNvPr id="7" name="Slide Number Placeholder 6">
            <a:extLst>
              <a:ext uri="{FF2B5EF4-FFF2-40B4-BE49-F238E27FC236}">
                <a16:creationId xmlns:a16="http://schemas.microsoft.com/office/drawing/2014/main" id="{A96C9C69-831B-425D-9ED4-3744F509F5F4}"/>
              </a:ext>
            </a:extLst>
          </p:cNvPr>
          <p:cNvSpPr>
            <a:spLocks noGrp="1"/>
          </p:cNvSpPr>
          <p:nvPr>
            <p:ph type="sldNum" sz="quarter" idx="12"/>
          </p:nvPr>
        </p:nvSpPr>
        <p:spPr/>
        <p:txBody>
          <a:bodyPr/>
          <a:lstStyle/>
          <a:p>
            <a:fld id="{3CA4A85E-3A72-4C2D-A42D-7963C482006E}" type="slidenum">
              <a:rPr lang="en-US" smtClean="0"/>
              <a:t>2</a:t>
            </a:fld>
            <a:endParaRPr lang="en-US"/>
          </a:p>
        </p:txBody>
      </p:sp>
      <p:sp>
        <p:nvSpPr>
          <p:cNvPr id="9" name="TextBox 8">
            <a:extLst>
              <a:ext uri="{FF2B5EF4-FFF2-40B4-BE49-F238E27FC236}">
                <a16:creationId xmlns:a16="http://schemas.microsoft.com/office/drawing/2014/main" id="{79439D8C-A64C-464F-8C48-50AB2665F0F1}"/>
              </a:ext>
            </a:extLst>
          </p:cNvPr>
          <p:cNvSpPr txBox="1"/>
          <p:nvPr/>
        </p:nvSpPr>
        <p:spPr>
          <a:xfrm>
            <a:off x="1385455" y="2826316"/>
            <a:ext cx="8395854" cy="830997"/>
          </a:xfrm>
          <a:prstGeom prst="rect">
            <a:avLst/>
          </a:prstGeom>
          <a:noFill/>
        </p:spPr>
        <p:txBody>
          <a:bodyPr wrap="square" rtlCol="0">
            <a:spAutoFit/>
          </a:bodyPr>
          <a:lstStyle/>
          <a:p>
            <a:pPr marL="285750" indent="-285750">
              <a:buFont typeface="Arial" panose="020B0604020202020204" pitchFamily="34" charset="0"/>
              <a:buChar char="•"/>
            </a:pPr>
            <a:r>
              <a:rPr lang="en-US" sz="2400" dirty="0"/>
              <a:t>A </a:t>
            </a:r>
            <a:r>
              <a:rPr lang="en-US" sz="2400" b="1" dirty="0"/>
              <a:t>Moment </a:t>
            </a:r>
            <a:r>
              <a:rPr lang="en-US" sz="2400" dirty="0"/>
              <a:t>is created when a force is applied at some distance from a point of rotation which results in a torque</a:t>
            </a:r>
            <a:endParaRPr lang="en-US" sz="2400" b="1" dirty="0"/>
          </a:p>
        </p:txBody>
      </p:sp>
    </p:spTree>
    <p:extLst>
      <p:ext uri="{BB962C8B-B14F-4D97-AF65-F5344CB8AC3E}">
        <p14:creationId xmlns:p14="http://schemas.microsoft.com/office/powerpoint/2010/main" val="1073223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9059ED0-0617-4BB8-B017-B008A6B8CE42}"/>
              </a:ext>
            </a:extLst>
          </p:cNvPr>
          <p:cNvSpPr>
            <a:spLocks noGrp="1"/>
          </p:cNvSpPr>
          <p:nvPr>
            <p:ph type="sldNum" sz="quarter" idx="12"/>
          </p:nvPr>
        </p:nvSpPr>
        <p:spPr/>
        <p:txBody>
          <a:bodyPr/>
          <a:lstStyle/>
          <a:p>
            <a:fld id="{3CA4A85E-3A72-4C2D-A42D-7963C482006E}" type="slidenum">
              <a:rPr lang="en-US" smtClean="0"/>
              <a:t>20</a:t>
            </a:fld>
            <a:endParaRPr lang="en-US"/>
          </a:p>
        </p:txBody>
      </p:sp>
      <p:pic>
        <p:nvPicPr>
          <p:cNvPr id="4" name="Picture 4" descr="C:\Users\peberspe\AppData\Local\Microsoft\Windows\Temporary Internet Files\Content.Outlook\8HT4UXMK\IMG_0012 (4).jpg">
            <a:extLst>
              <a:ext uri="{FF2B5EF4-FFF2-40B4-BE49-F238E27FC236}">
                <a16:creationId xmlns:a16="http://schemas.microsoft.com/office/drawing/2014/main" id="{7FF5F127-1D0E-4E2B-93B7-2820060C987F}"/>
              </a:ext>
            </a:extLst>
          </p:cNvPr>
          <p:cNvPicPr>
            <a:picLocks noChangeAspect="1" noChangeArrowheads="1"/>
          </p:cNvPicPr>
          <p:nvPr/>
        </p:nvPicPr>
        <p:blipFill rotWithShape="1">
          <a:blip r:embed="rId2" cstate="print">
            <a:extLst>
              <a:ext uri="{28A0092B-C50C-407E-A947-70E740481C1C}">
                <a14:useLocalDpi xmlns:a14="http://schemas.microsoft.com/office/drawing/2010/main"/>
              </a:ext>
            </a:extLst>
          </a:blip>
          <a:srcRect/>
          <a:stretch/>
        </p:blipFill>
        <p:spPr bwMode="auto">
          <a:xfrm>
            <a:off x="1759526" y="290728"/>
            <a:ext cx="4013685" cy="6276543"/>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a:extLst>
              <a:ext uri="{FF2B5EF4-FFF2-40B4-BE49-F238E27FC236}">
                <a16:creationId xmlns:a16="http://schemas.microsoft.com/office/drawing/2014/main" id="{67A8EB22-C81A-4243-A97D-DB7E4000F06B}"/>
              </a:ext>
            </a:extLst>
          </p:cNvPr>
          <p:cNvGrpSpPr/>
          <p:nvPr/>
        </p:nvGrpSpPr>
        <p:grpSpPr>
          <a:xfrm>
            <a:off x="3394363" y="512835"/>
            <a:ext cx="1751567" cy="5264727"/>
            <a:chOff x="3394363" y="512835"/>
            <a:chExt cx="1751567" cy="5264727"/>
          </a:xfrm>
        </p:grpSpPr>
        <p:cxnSp>
          <p:nvCxnSpPr>
            <p:cNvPr id="6" name="Straight Connector 5">
              <a:extLst>
                <a:ext uri="{FF2B5EF4-FFF2-40B4-BE49-F238E27FC236}">
                  <a16:creationId xmlns:a16="http://schemas.microsoft.com/office/drawing/2014/main" id="{3F6124F5-5F0A-4F94-8B8E-BF83135D2BD5}"/>
                </a:ext>
              </a:extLst>
            </p:cNvPr>
            <p:cNvCxnSpPr/>
            <p:nvPr/>
          </p:nvCxnSpPr>
          <p:spPr>
            <a:xfrm>
              <a:off x="3394363" y="512835"/>
              <a:ext cx="540328" cy="5264727"/>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0D9E7A3C-2F1B-45A1-8629-30428ADC9F7C}"/>
                </a:ext>
              </a:extLst>
            </p:cNvPr>
            <p:cNvSpPr txBox="1"/>
            <p:nvPr/>
          </p:nvSpPr>
          <p:spPr>
            <a:xfrm>
              <a:off x="3550589" y="533833"/>
              <a:ext cx="1595341" cy="369332"/>
            </a:xfrm>
            <a:prstGeom prst="rect">
              <a:avLst/>
            </a:prstGeom>
            <a:noFill/>
          </p:spPr>
          <p:txBody>
            <a:bodyPr wrap="square" rtlCol="0">
              <a:spAutoFit/>
            </a:bodyPr>
            <a:lstStyle/>
            <a:p>
              <a:r>
                <a:rPr lang="en-US" dirty="0"/>
                <a:t>Roll Axis</a:t>
              </a:r>
            </a:p>
          </p:txBody>
        </p:sp>
      </p:grpSp>
      <p:grpSp>
        <p:nvGrpSpPr>
          <p:cNvPr id="5" name="Group 4">
            <a:extLst>
              <a:ext uri="{FF2B5EF4-FFF2-40B4-BE49-F238E27FC236}">
                <a16:creationId xmlns:a16="http://schemas.microsoft.com/office/drawing/2014/main" id="{C8ACB34E-3202-4CD4-B1FD-F9B1B9E9858A}"/>
              </a:ext>
            </a:extLst>
          </p:cNvPr>
          <p:cNvGrpSpPr/>
          <p:nvPr/>
        </p:nvGrpSpPr>
        <p:grpSpPr>
          <a:xfrm>
            <a:off x="1799022" y="2091159"/>
            <a:ext cx="3346908" cy="1178730"/>
            <a:chOff x="1799022" y="2091159"/>
            <a:chExt cx="3346908" cy="1178730"/>
          </a:xfrm>
        </p:grpSpPr>
        <p:cxnSp>
          <p:nvCxnSpPr>
            <p:cNvPr id="11" name="Straight Connector 10">
              <a:extLst>
                <a:ext uri="{FF2B5EF4-FFF2-40B4-BE49-F238E27FC236}">
                  <a16:creationId xmlns:a16="http://schemas.microsoft.com/office/drawing/2014/main" id="{3D5972C2-5BEB-4A85-9D12-D721594AA2A1}"/>
                </a:ext>
              </a:extLst>
            </p:cNvPr>
            <p:cNvCxnSpPr>
              <a:cxnSpLocks/>
            </p:cNvCxnSpPr>
            <p:nvPr/>
          </p:nvCxnSpPr>
          <p:spPr>
            <a:xfrm>
              <a:off x="2306781" y="2507889"/>
              <a:ext cx="2839149" cy="76200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84E9829-EEB9-4D29-9657-891DF103BF62}"/>
                </a:ext>
              </a:extLst>
            </p:cNvPr>
            <p:cNvSpPr txBox="1"/>
            <p:nvPr/>
          </p:nvSpPr>
          <p:spPr>
            <a:xfrm>
              <a:off x="1799022" y="2091159"/>
              <a:ext cx="1221269" cy="369332"/>
            </a:xfrm>
            <a:prstGeom prst="rect">
              <a:avLst/>
            </a:prstGeom>
            <a:noFill/>
          </p:spPr>
          <p:txBody>
            <a:bodyPr wrap="square" rtlCol="0">
              <a:spAutoFit/>
            </a:bodyPr>
            <a:lstStyle/>
            <a:p>
              <a:r>
                <a:rPr lang="en-US" dirty="0"/>
                <a:t>Pitch Axis</a:t>
              </a:r>
            </a:p>
          </p:txBody>
        </p:sp>
      </p:grpSp>
      <p:grpSp>
        <p:nvGrpSpPr>
          <p:cNvPr id="8" name="Group 7">
            <a:extLst>
              <a:ext uri="{FF2B5EF4-FFF2-40B4-BE49-F238E27FC236}">
                <a16:creationId xmlns:a16="http://schemas.microsoft.com/office/drawing/2014/main" id="{4F161960-9025-4B45-B110-0931ECAFF0AB}"/>
              </a:ext>
            </a:extLst>
          </p:cNvPr>
          <p:cNvGrpSpPr/>
          <p:nvPr/>
        </p:nvGrpSpPr>
        <p:grpSpPr>
          <a:xfrm>
            <a:off x="1967346" y="1732035"/>
            <a:ext cx="3027216" cy="2742767"/>
            <a:chOff x="1967346" y="1732035"/>
            <a:chExt cx="3027216" cy="2742767"/>
          </a:xfrm>
        </p:grpSpPr>
        <p:cxnSp>
          <p:nvCxnSpPr>
            <p:cNvPr id="7" name="Straight Connector 6">
              <a:extLst>
                <a:ext uri="{FF2B5EF4-FFF2-40B4-BE49-F238E27FC236}">
                  <a16:creationId xmlns:a16="http://schemas.microsoft.com/office/drawing/2014/main" id="{52F727E5-C866-4681-94DA-71772E3A4A09}"/>
                </a:ext>
              </a:extLst>
            </p:cNvPr>
            <p:cNvCxnSpPr>
              <a:cxnSpLocks/>
            </p:cNvCxnSpPr>
            <p:nvPr/>
          </p:nvCxnSpPr>
          <p:spPr>
            <a:xfrm flipV="1">
              <a:off x="2279071" y="1732035"/>
              <a:ext cx="2715491" cy="2278639"/>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DB3FCEDC-D36B-4DEA-A598-C2258770B30E}"/>
                </a:ext>
              </a:extLst>
            </p:cNvPr>
            <p:cNvSpPr txBox="1"/>
            <p:nvPr/>
          </p:nvSpPr>
          <p:spPr>
            <a:xfrm>
              <a:off x="1967346" y="4105470"/>
              <a:ext cx="1221270" cy="369332"/>
            </a:xfrm>
            <a:prstGeom prst="rect">
              <a:avLst/>
            </a:prstGeom>
            <a:noFill/>
          </p:spPr>
          <p:txBody>
            <a:bodyPr wrap="square" rtlCol="0">
              <a:spAutoFit/>
            </a:bodyPr>
            <a:lstStyle/>
            <a:p>
              <a:r>
                <a:rPr lang="en-US" dirty="0"/>
                <a:t>Yaw Axis</a:t>
              </a:r>
            </a:p>
          </p:txBody>
        </p:sp>
      </p:grpSp>
      <p:sp>
        <p:nvSpPr>
          <p:cNvPr id="20" name="TextBox 19">
            <a:extLst>
              <a:ext uri="{FF2B5EF4-FFF2-40B4-BE49-F238E27FC236}">
                <a16:creationId xmlns:a16="http://schemas.microsoft.com/office/drawing/2014/main" id="{8D99FA07-19BB-4BA9-9276-F9127F5B145F}"/>
              </a:ext>
            </a:extLst>
          </p:cNvPr>
          <p:cNvSpPr txBox="1"/>
          <p:nvPr/>
        </p:nvSpPr>
        <p:spPr>
          <a:xfrm>
            <a:off x="6414655" y="1034566"/>
            <a:ext cx="4939145" cy="4154984"/>
          </a:xfrm>
          <a:prstGeom prst="rect">
            <a:avLst/>
          </a:prstGeom>
          <a:noFill/>
        </p:spPr>
        <p:txBody>
          <a:bodyPr wrap="square" rtlCol="0">
            <a:spAutoFit/>
          </a:bodyPr>
          <a:lstStyle/>
          <a:p>
            <a:r>
              <a:rPr lang="en-US" sz="2400" dirty="0"/>
              <a:t>A NASA Sounding Rocket is analyzed in three axes – Roll, Pitch, and Yaw.</a:t>
            </a:r>
          </a:p>
          <a:p>
            <a:endParaRPr lang="en-US" sz="2400" dirty="0"/>
          </a:p>
          <a:p>
            <a:r>
              <a:rPr lang="en-US" sz="2400" dirty="0"/>
              <a:t>When analyzing a sounding rocket, engineers measure the MOI along the roll axis and a single lateral axis.  </a:t>
            </a:r>
          </a:p>
          <a:p>
            <a:endParaRPr lang="en-US" sz="2400" dirty="0"/>
          </a:p>
          <a:p>
            <a:r>
              <a:rPr lang="en-US" sz="2400" dirty="0"/>
              <a:t>Since the sounding rocket is symmetrical about the roll axis, the pitch and yaw moments of inertia are essentially the same. </a:t>
            </a:r>
          </a:p>
        </p:txBody>
      </p:sp>
    </p:spTree>
    <p:extLst>
      <p:ext uri="{BB962C8B-B14F-4D97-AF65-F5344CB8AC3E}">
        <p14:creationId xmlns:p14="http://schemas.microsoft.com/office/powerpoint/2010/main" val="998801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2EF4F16-A73A-49D3-B565-DCA7FC90A40F}"/>
              </a:ext>
            </a:extLst>
          </p:cNvPr>
          <p:cNvSpPr>
            <a:spLocks noGrp="1"/>
          </p:cNvSpPr>
          <p:nvPr>
            <p:ph type="sldNum" sz="quarter" idx="12"/>
          </p:nvPr>
        </p:nvSpPr>
        <p:spPr/>
        <p:txBody>
          <a:bodyPr/>
          <a:lstStyle/>
          <a:p>
            <a:fld id="{3CA4A85E-3A72-4C2D-A42D-7963C482006E}" type="slidenum">
              <a:rPr lang="en-US" smtClean="0"/>
              <a:t>21</a:t>
            </a:fld>
            <a:endParaRPr lang="en-US"/>
          </a:p>
        </p:txBody>
      </p:sp>
      <p:sp>
        <p:nvSpPr>
          <p:cNvPr id="2" name="Title 1"/>
          <p:cNvSpPr>
            <a:spLocks noGrp="1"/>
          </p:cNvSpPr>
          <p:nvPr>
            <p:ph type="title" idx="4294967295"/>
          </p:nvPr>
        </p:nvSpPr>
        <p:spPr>
          <a:xfrm>
            <a:off x="1988127" y="192088"/>
            <a:ext cx="8229600" cy="741362"/>
          </a:xfrm>
        </p:spPr>
        <p:txBody>
          <a:bodyPr>
            <a:normAutofit/>
          </a:bodyPr>
          <a:lstStyle/>
          <a:p>
            <a:pPr algn="ctr"/>
            <a:r>
              <a:rPr lang="en-US" sz="3200" dirty="0">
                <a:solidFill>
                  <a:srgbClr val="FF0000"/>
                </a:solidFill>
                <a:latin typeface="+mn-lt"/>
              </a:rPr>
              <a:t>Effects of Moment of Inertia on Rocket Flight</a:t>
            </a:r>
          </a:p>
        </p:txBody>
      </p:sp>
      <p:sp>
        <p:nvSpPr>
          <p:cNvPr id="3" name="Content Placeholder 2"/>
          <p:cNvSpPr>
            <a:spLocks noGrp="1"/>
          </p:cNvSpPr>
          <p:nvPr>
            <p:ph idx="4294967295"/>
          </p:nvPr>
        </p:nvSpPr>
        <p:spPr>
          <a:xfrm>
            <a:off x="1011381" y="1065212"/>
            <a:ext cx="10169237" cy="5159375"/>
          </a:xfrm>
        </p:spPr>
        <p:txBody>
          <a:bodyPr>
            <a:normAutofit fontScale="85000" lnSpcReduction="10000"/>
          </a:bodyPr>
          <a:lstStyle/>
          <a:p>
            <a:pPr>
              <a:lnSpc>
                <a:spcPct val="120000"/>
              </a:lnSpc>
              <a:spcBef>
                <a:spcPts val="1200"/>
              </a:spcBef>
            </a:pPr>
            <a:r>
              <a:rPr lang="en-US" dirty="0"/>
              <a:t>A rocket with a higher moment of inertia will react to wind gusts slower</a:t>
            </a:r>
          </a:p>
          <a:p>
            <a:pPr lvl="1">
              <a:lnSpc>
                <a:spcPct val="120000"/>
              </a:lnSpc>
              <a:spcBef>
                <a:spcPts val="600"/>
              </a:spcBef>
              <a:buFont typeface="Calibri" panose="020F0502020204030204" pitchFamily="34" charset="0"/>
              <a:buChar char="‒"/>
            </a:pPr>
            <a:r>
              <a:rPr lang="en-US" dirty="0"/>
              <a:t>Less wind sensitive (less wind cocking)</a:t>
            </a:r>
          </a:p>
          <a:p>
            <a:pPr>
              <a:lnSpc>
                <a:spcPct val="120000"/>
              </a:lnSpc>
              <a:spcBef>
                <a:spcPts val="1200"/>
              </a:spcBef>
            </a:pPr>
            <a:endParaRPr lang="en-US" sz="1400" dirty="0"/>
          </a:p>
          <a:p>
            <a:pPr>
              <a:lnSpc>
                <a:spcPct val="120000"/>
              </a:lnSpc>
              <a:spcBef>
                <a:spcPts val="1200"/>
              </a:spcBef>
            </a:pPr>
            <a:r>
              <a:rPr lang="en-US" dirty="0"/>
              <a:t>Oscillations (once they occur) will take longer to damp out</a:t>
            </a:r>
          </a:p>
          <a:p>
            <a:pPr lvl="1">
              <a:lnSpc>
                <a:spcPct val="120000"/>
              </a:lnSpc>
              <a:spcBef>
                <a:spcPts val="600"/>
              </a:spcBef>
              <a:buFont typeface="Calibri" panose="020F0502020204030204" pitchFamily="34" charset="0"/>
              <a:buChar char="‒"/>
            </a:pPr>
            <a:r>
              <a:rPr lang="en-US" dirty="0"/>
              <a:t>Can result in higher average angle of attack over the course of the flight, and thus result in higher drag</a:t>
            </a:r>
          </a:p>
          <a:p>
            <a:pPr lvl="1">
              <a:lnSpc>
                <a:spcPct val="120000"/>
              </a:lnSpc>
              <a:spcBef>
                <a:spcPts val="600"/>
              </a:spcBef>
              <a:buFont typeface="Calibri" panose="020F0502020204030204" pitchFamily="34" charset="0"/>
              <a:buChar char="‒"/>
            </a:pPr>
            <a:r>
              <a:rPr lang="en-US" dirty="0"/>
              <a:t>Higher drag tends to result in lower apogee (maximum altitude)</a:t>
            </a:r>
          </a:p>
          <a:p>
            <a:pPr>
              <a:lnSpc>
                <a:spcPct val="120000"/>
              </a:lnSpc>
              <a:spcBef>
                <a:spcPts val="1200"/>
              </a:spcBef>
            </a:pPr>
            <a:endParaRPr lang="en-US" sz="1400" dirty="0"/>
          </a:p>
          <a:p>
            <a:pPr>
              <a:lnSpc>
                <a:spcPct val="120000"/>
              </a:lnSpc>
              <a:spcBef>
                <a:spcPts val="1200"/>
              </a:spcBef>
            </a:pPr>
            <a:r>
              <a:rPr lang="en-US" dirty="0"/>
              <a:t>The MOI’s could result in a pitch rate that could match the spin rate, which may make the rocket enter into roll/pitch coupling</a:t>
            </a:r>
          </a:p>
          <a:p>
            <a:pPr lvl="1">
              <a:lnSpc>
                <a:spcPct val="120000"/>
              </a:lnSpc>
              <a:spcBef>
                <a:spcPts val="600"/>
              </a:spcBef>
              <a:buFont typeface="Calibri" panose="020F0502020204030204" pitchFamily="34" charset="0"/>
              <a:buChar char="‒"/>
            </a:pPr>
            <a:r>
              <a:rPr lang="en-US" dirty="0"/>
              <a:t>Results in even higher angle of attack which could adversely affect aerodynamic stability</a:t>
            </a:r>
          </a:p>
          <a:p>
            <a:pPr lvl="1">
              <a:lnSpc>
                <a:spcPct val="120000"/>
              </a:lnSpc>
              <a:spcBef>
                <a:spcPts val="600"/>
              </a:spcBef>
              <a:buFont typeface="Calibri" panose="020F0502020204030204" pitchFamily="34" charset="0"/>
              <a:buChar char="‒"/>
            </a:pPr>
            <a:r>
              <a:rPr lang="en-US" dirty="0"/>
              <a:t>Could lead to rocket break up</a:t>
            </a:r>
          </a:p>
        </p:txBody>
      </p:sp>
    </p:spTree>
    <p:extLst>
      <p:ext uri="{BB962C8B-B14F-4D97-AF65-F5344CB8AC3E}">
        <p14:creationId xmlns:p14="http://schemas.microsoft.com/office/powerpoint/2010/main" val="2323073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a:ext>
            </a:extLst>
          </a:blip>
          <a:srcRect/>
          <a:stretch/>
        </p:blipFill>
        <p:spPr bwMode="auto">
          <a:xfrm>
            <a:off x="1212272" y="1172001"/>
            <a:ext cx="10141528" cy="3483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7C13CA4A-A27E-4840-A545-17028F46AB89}" type="slidenum">
              <a:rPr lang="en-US" smtClean="0"/>
              <a:t>22</a:t>
            </a:fld>
            <a:endParaRPr lang="en-US"/>
          </a:p>
        </p:txBody>
      </p:sp>
      <p:sp>
        <p:nvSpPr>
          <p:cNvPr id="3" name="TextBox 2">
            <a:extLst>
              <a:ext uri="{FF2B5EF4-FFF2-40B4-BE49-F238E27FC236}">
                <a16:creationId xmlns:a16="http://schemas.microsoft.com/office/drawing/2014/main" id="{9B7434A7-4CAC-4D5D-AA4F-220AF6075942}"/>
              </a:ext>
            </a:extLst>
          </p:cNvPr>
          <p:cNvSpPr txBox="1"/>
          <p:nvPr/>
        </p:nvSpPr>
        <p:spPr>
          <a:xfrm>
            <a:off x="443344" y="4937873"/>
            <a:ext cx="11180619" cy="1200329"/>
          </a:xfrm>
          <a:prstGeom prst="rect">
            <a:avLst/>
          </a:prstGeom>
          <a:noFill/>
        </p:spPr>
        <p:txBody>
          <a:bodyPr wrap="square" rtlCol="0">
            <a:spAutoFit/>
          </a:bodyPr>
          <a:lstStyle/>
          <a:p>
            <a:pPr algn="ctr"/>
            <a:r>
              <a:rPr lang="en-US" sz="2400" dirty="0"/>
              <a:t>The Roll MOI has an influence on the Roll Rate of the rocket.  The Pitch and Yaw MOI’s have an influence on the Pitching Frequency of the Rocket.  An engineering analysis that compares the pitch and roll dynamics is critical to ensuring the rocket flies properly.</a:t>
            </a:r>
          </a:p>
        </p:txBody>
      </p:sp>
      <p:sp>
        <p:nvSpPr>
          <p:cNvPr id="4" name="TextBox 3">
            <a:extLst>
              <a:ext uri="{FF2B5EF4-FFF2-40B4-BE49-F238E27FC236}">
                <a16:creationId xmlns:a16="http://schemas.microsoft.com/office/drawing/2014/main" id="{5B9C22E2-C94F-4333-B710-29A47FE0D879}"/>
              </a:ext>
            </a:extLst>
          </p:cNvPr>
          <p:cNvSpPr txBox="1"/>
          <p:nvPr/>
        </p:nvSpPr>
        <p:spPr>
          <a:xfrm>
            <a:off x="443345" y="240876"/>
            <a:ext cx="11445531" cy="584775"/>
          </a:xfrm>
          <a:prstGeom prst="rect">
            <a:avLst/>
          </a:prstGeom>
          <a:noFill/>
        </p:spPr>
        <p:txBody>
          <a:bodyPr wrap="square" rtlCol="0">
            <a:spAutoFit/>
          </a:bodyPr>
          <a:lstStyle/>
          <a:p>
            <a:pPr algn="ctr"/>
            <a:r>
              <a:rPr lang="en-US" sz="3200" dirty="0">
                <a:solidFill>
                  <a:srgbClr val="FF0000"/>
                </a:solidFill>
              </a:rPr>
              <a:t>Rocket Roll Rate and Pitching Frequency during first 60 sec of flight</a:t>
            </a:r>
          </a:p>
        </p:txBody>
      </p:sp>
    </p:spTree>
    <p:extLst>
      <p:ext uri="{BB962C8B-B14F-4D97-AF65-F5344CB8AC3E}">
        <p14:creationId xmlns:p14="http://schemas.microsoft.com/office/powerpoint/2010/main" val="2678785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EB7A63D-65C1-4CA4-978B-D7F34CA1D4B2}"/>
              </a:ext>
            </a:extLst>
          </p:cNvPr>
          <p:cNvSpPr>
            <a:spLocks noGrp="1"/>
          </p:cNvSpPr>
          <p:nvPr>
            <p:ph type="sldNum" sz="quarter" idx="12"/>
          </p:nvPr>
        </p:nvSpPr>
        <p:spPr/>
        <p:txBody>
          <a:bodyPr/>
          <a:lstStyle/>
          <a:p>
            <a:fld id="{3CA4A85E-3A72-4C2D-A42D-7963C482006E}" type="slidenum">
              <a:rPr lang="en-US" smtClean="0"/>
              <a:t>23</a:t>
            </a:fld>
            <a:endParaRPr lang="en-US"/>
          </a:p>
        </p:txBody>
      </p:sp>
      <p:pic>
        <p:nvPicPr>
          <p:cNvPr id="4" name="Picture 2">
            <a:extLst>
              <a:ext uri="{FF2B5EF4-FFF2-40B4-BE49-F238E27FC236}">
                <a16:creationId xmlns:a16="http://schemas.microsoft.com/office/drawing/2014/main" id="{14A87012-D976-438F-8A6E-482DD247ABBD}"/>
              </a:ext>
            </a:extLst>
          </p:cNvPr>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554182" y="502671"/>
            <a:ext cx="3735503" cy="271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Payload 2">
            <a:extLst>
              <a:ext uri="{FF2B5EF4-FFF2-40B4-BE49-F238E27FC236}">
                <a16:creationId xmlns:a16="http://schemas.microsoft.com/office/drawing/2014/main" id="{81597636-D9ED-4CD5-BF8A-6CE7344EA7B4}"/>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554181" y="3463047"/>
            <a:ext cx="3735503" cy="2892282"/>
          </a:xfrm>
          <a:prstGeom prst="rect">
            <a:avLst/>
          </a:prstGeom>
          <a:noFill/>
          <a:ln w="9525">
            <a:noFill/>
            <a:miter lim="800000"/>
            <a:headEnd/>
            <a:tailEnd/>
          </a:ln>
        </p:spPr>
      </p:pic>
      <p:pic>
        <p:nvPicPr>
          <p:cNvPr id="7" name="Picture 1" descr="MIC Assembly High Flyer 3-10-2014 updated Aerospace Section.PDF">
            <a:extLst>
              <a:ext uri="{FF2B5EF4-FFF2-40B4-BE49-F238E27FC236}">
                <a16:creationId xmlns:a16="http://schemas.microsoft.com/office/drawing/2014/main" id="{6D5ECD77-2DCF-4974-97F7-60188EBE6947}"/>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l="9734" r="10209" b="38246"/>
          <a:stretch/>
        </p:blipFill>
        <p:spPr bwMode="auto">
          <a:xfrm>
            <a:off x="5606775" y="2929960"/>
            <a:ext cx="5747025" cy="3425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22F6518D-93CF-4856-9914-BBF7932B4EB9}"/>
              </a:ext>
            </a:extLst>
          </p:cNvPr>
          <p:cNvSpPr txBox="1"/>
          <p:nvPr/>
        </p:nvSpPr>
        <p:spPr>
          <a:xfrm>
            <a:off x="4724400" y="502671"/>
            <a:ext cx="7273635" cy="2123658"/>
          </a:xfrm>
          <a:prstGeom prst="rect">
            <a:avLst/>
          </a:prstGeom>
          <a:noFill/>
        </p:spPr>
        <p:txBody>
          <a:bodyPr wrap="square" rtlCol="0">
            <a:spAutoFit/>
          </a:bodyPr>
          <a:lstStyle/>
          <a:p>
            <a:r>
              <a:rPr lang="en-US" sz="2400" dirty="0"/>
              <a:t>Images of deployable sensor boom systems that change the sounding rocket payload’s Moment of Inertia during the science collection period.</a:t>
            </a:r>
          </a:p>
          <a:p>
            <a:endParaRPr lang="en-US" sz="1200" dirty="0"/>
          </a:p>
          <a:p>
            <a:r>
              <a:rPr lang="en-US" sz="2400" dirty="0"/>
              <a:t>The MOI’s must be known so the performance of the  cold gas attitude control system can be assessed.</a:t>
            </a:r>
          </a:p>
        </p:txBody>
      </p:sp>
    </p:spTree>
    <p:extLst>
      <p:ext uri="{BB962C8B-B14F-4D97-AF65-F5344CB8AC3E}">
        <p14:creationId xmlns:p14="http://schemas.microsoft.com/office/powerpoint/2010/main" val="2658554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4EC0B1-6EC6-42F2-B8B9-27BCB02B4D64}"/>
              </a:ext>
            </a:extLst>
          </p:cNvPr>
          <p:cNvSpPr>
            <a:spLocks noGrp="1"/>
          </p:cNvSpPr>
          <p:nvPr>
            <p:ph type="sldNum" sz="quarter" idx="12"/>
          </p:nvPr>
        </p:nvSpPr>
        <p:spPr/>
        <p:txBody>
          <a:bodyPr/>
          <a:lstStyle/>
          <a:p>
            <a:fld id="{3CA4A85E-3A72-4C2D-A42D-7963C482006E}" type="slidenum">
              <a:rPr lang="en-US" smtClean="0"/>
              <a:t>24</a:t>
            </a:fld>
            <a:endParaRPr lang="en-US"/>
          </a:p>
        </p:txBody>
      </p:sp>
      <p:sp>
        <p:nvSpPr>
          <p:cNvPr id="3" name="TextBox 2">
            <a:extLst>
              <a:ext uri="{FF2B5EF4-FFF2-40B4-BE49-F238E27FC236}">
                <a16:creationId xmlns:a16="http://schemas.microsoft.com/office/drawing/2014/main" id="{004677BE-16F4-4C74-AEE0-A571C12325BD}"/>
              </a:ext>
            </a:extLst>
          </p:cNvPr>
          <p:cNvSpPr txBox="1"/>
          <p:nvPr/>
        </p:nvSpPr>
        <p:spPr>
          <a:xfrm>
            <a:off x="2286000" y="2604655"/>
            <a:ext cx="4613564" cy="1107996"/>
          </a:xfrm>
          <a:prstGeom prst="rect">
            <a:avLst/>
          </a:prstGeom>
          <a:noFill/>
        </p:spPr>
        <p:txBody>
          <a:bodyPr wrap="square" rtlCol="0">
            <a:spAutoFit/>
          </a:bodyPr>
          <a:lstStyle/>
          <a:p>
            <a:r>
              <a:rPr lang="en-US" sz="6600" dirty="0"/>
              <a:t>Questions ?</a:t>
            </a:r>
          </a:p>
        </p:txBody>
      </p:sp>
      <p:pic>
        <p:nvPicPr>
          <p:cNvPr id="4" name="Picture 3">
            <a:extLst>
              <a:ext uri="{FF2B5EF4-FFF2-40B4-BE49-F238E27FC236}">
                <a16:creationId xmlns:a16="http://schemas.microsoft.com/office/drawing/2014/main" id="{0ED1CD94-E268-45AB-AD8D-CE9129783D5A}"/>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899564" y="1369428"/>
            <a:ext cx="3908547" cy="4119144"/>
          </a:xfrm>
          <a:prstGeom prst="rect">
            <a:avLst/>
          </a:prstGeom>
        </p:spPr>
      </p:pic>
    </p:spTree>
    <p:extLst>
      <p:ext uri="{BB962C8B-B14F-4D97-AF65-F5344CB8AC3E}">
        <p14:creationId xmlns:p14="http://schemas.microsoft.com/office/powerpoint/2010/main" val="3731999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12FDDD1-4ECD-4741-AA28-006AD5F9FB25}"/>
              </a:ext>
            </a:extLst>
          </p:cNvPr>
          <p:cNvSpPr>
            <a:spLocks noGrp="1"/>
          </p:cNvSpPr>
          <p:nvPr>
            <p:ph type="sldNum" sz="quarter" idx="12"/>
          </p:nvPr>
        </p:nvSpPr>
        <p:spPr/>
        <p:txBody>
          <a:bodyPr/>
          <a:lstStyle/>
          <a:p>
            <a:fld id="{3CA4A85E-3A72-4C2D-A42D-7963C482006E}" type="slidenum">
              <a:rPr lang="en-US" smtClean="0"/>
              <a:t>3</a:t>
            </a:fld>
            <a:endParaRPr lang="en-US"/>
          </a:p>
        </p:txBody>
      </p:sp>
      <p:grpSp>
        <p:nvGrpSpPr>
          <p:cNvPr id="3" name="Group 2">
            <a:extLst>
              <a:ext uri="{FF2B5EF4-FFF2-40B4-BE49-F238E27FC236}">
                <a16:creationId xmlns:a16="http://schemas.microsoft.com/office/drawing/2014/main" id="{3C918CC1-4D85-4AC2-8EBA-5CDBD3B9E29F}"/>
              </a:ext>
            </a:extLst>
          </p:cNvPr>
          <p:cNvGrpSpPr/>
          <p:nvPr/>
        </p:nvGrpSpPr>
        <p:grpSpPr>
          <a:xfrm>
            <a:off x="3318164" y="3772969"/>
            <a:ext cx="5555672" cy="1080653"/>
            <a:chOff x="3158836" y="1981200"/>
            <a:chExt cx="5555672" cy="1080653"/>
          </a:xfrm>
        </p:grpSpPr>
        <p:cxnSp>
          <p:nvCxnSpPr>
            <p:cNvPr id="4" name="Straight Connector 3">
              <a:extLst>
                <a:ext uri="{FF2B5EF4-FFF2-40B4-BE49-F238E27FC236}">
                  <a16:creationId xmlns:a16="http://schemas.microsoft.com/office/drawing/2014/main" id="{CD3787EC-433A-415B-AEB3-469A60883B68}"/>
                </a:ext>
              </a:extLst>
            </p:cNvPr>
            <p:cNvCxnSpPr/>
            <p:nvPr/>
          </p:nvCxnSpPr>
          <p:spPr>
            <a:xfrm>
              <a:off x="3158836" y="2521527"/>
              <a:ext cx="555567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Rectangle: Rounded Corners 4">
              <a:extLst>
                <a:ext uri="{FF2B5EF4-FFF2-40B4-BE49-F238E27FC236}">
                  <a16:creationId xmlns:a16="http://schemas.microsoft.com/office/drawing/2014/main" id="{789AC405-16CD-4D52-A871-C55F402D8CEF}"/>
                </a:ext>
              </a:extLst>
            </p:cNvPr>
            <p:cNvSpPr/>
            <p:nvPr/>
          </p:nvSpPr>
          <p:spPr>
            <a:xfrm>
              <a:off x="3311236" y="1981200"/>
              <a:ext cx="568037" cy="108065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A44AF5A8-1EE3-4E0C-B4B2-C6E8FA04FE22}"/>
                </a:ext>
              </a:extLst>
            </p:cNvPr>
            <p:cNvSpPr/>
            <p:nvPr/>
          </p:nvSpPr>
          <p:spPr>
            <a:xfrm>
              <a:off x="7980220" y="1981200"/>
              <a:ext cx="568037" cy="108065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Or 6">
              <a:extLst>
                <a:ext uri="{FF2B5EF4-FFF2-40B4-BE49-F238E27FC236}">
                  <a16:creationId xmlns:a16="http://schemas.microsoft.com/office/drawing/2014/main" id="{465D298A-5B31-47A1-A3A0-4F2CC2748DBB}"/>
                </a:ext>
              </a:extLst>
            </p:cNvPr>
            <p:cNvSpPr/>
            <p:nvPr/>
          </p:nvSpPr>
          <p:spPr>
            <a:xfrm>
              <a:off x="5742716" y="2393372"/>
              <a:ext cx="263237" cy="256307"/>
            </a:xfrm>
            <a:prstGeom prst="flowChartOr">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8F9AA24-A560-4D8C-BA7F-9F6083890F9F}"/>
                </a:ext>
              </a:extLst>
            </p:cNvPr>
            <p:cNvSpPr txBox="1"/>
            <p:nvPr/>
          </p:nvSpPr>
          <p:spPr>
            <a:xfrm>
              <a:off x="5936679" y="2607024"/>
              <a:ext cx="465693" cy="369332"/>
            </a:xfrm>
            <a:prstGeom prst="rect">
              <a:avLst/>
            </a:prstGeom>
            <a:noFill/>
          </p:spPr>
          <p:txBody>
            <a:bodyPr wrap="square" rtlCol="0">
              <a:spAutoFit/>
            </a:bodyPr>
            <a:lstStyle/>
            <a:p>
              <a:r>
                <a:rPr lang="en-US" dirty="0"/>
                <a:t>B</a:t>
              </a:r>
            </a:p>
          </p:txBody>
        </p:sp>
        <p:sp>
          <p:nvSpPr>
            <p:cNvPr id="9" name="TextBox 8">
              <a:extLst>
                <a:ext uri="{FF2B5EF4-FFF2-40B4-BE49-F238E27FC236}">
                  <a16:creationId xmlns:a16="http://schemas.microsoft.com/office/drawing/2014/main" id="{AD874B8B-85C7-4EA6-B514-C0BEE5497218}"/>
                </a:ext>
              </a:extLst>
            </p:cNvPr>
            <p:cNvSpPr txBox="1"/>
            <p:nvPr/>
          </p:nvSpPr>
          <p:spPr>
            <a:xfrm>
              <a:off x="7980220" y="2550603"/>
              <a:ext cx="568037" cy="369332"/>
            </a:xfrm>
            <a:prstGeom prst="rect">
              <a:avLst/>
            </a:prstGeom>
            <a:noFill/>
          </p:spPr>
          <p:txBody>
            <a:bodyPr wrap="square" rtlCol="0">
              <a:spAutoFit/>
            </a:bodyPr>
            <a:lstStyle/>
            <a:p>
              <a:r>
                <a:rPr lang="en-US" dirty="0"/>
                <a:t>2 kg</a:t>
              </a:r>
            </a:p>
          </p:txBody>
        </p:sp>
        <p:sp>
          <p:nvSpPr>
            <p:cNvPr id="10" name="TextBox 9">
              <a:extLst>
                <a:ext uri="{FF2B5EF4-FFF2-40B4-BE49-F238E27FC236}">
                  <a16:creationId xmlns:a16="http://schemas.microsoft.com/office/drawing/2014/main" id="{85D95EA8-2EE6-4FE7-BE35-103C6D16EC4D}"/>
                </a:ext>
              </a:extLst>
            </p:cNvPr>
            <p:cNvSpPr txBox="1"/>
            <p:nvPr/>
          </p:nvSpPr>
          <p:spPr>
            <a:xfrm>
              <a:off x="3325090" y="2607024"/>
              <a:ext cx="568037" cy="369332"/>
            </a:xfrm>
            <a:prstGeom prst="rect">
              <a:avLst/>
            </a:prstGeom>
            <a:noFill/>
          </p:spPr>
          <p:txBody>
            <a:bodyPr wrap="square" rtlCol="0">
              <a:spAutoFit/>
            </a:bodyPr>
            <a:lstStyle/>
            <a:p>
              <a:r>
                <a:rPr lang="en-US" dirty="0"/>
                <a:t>2 kg</a:t>
              </a:r>
            </a:p>
          </p:txBody>
        </p:sp>
      </p:grpSp>
      <p:grpSp>
        <p:nvGrpSpPr>
          <p:cNvPr id="11" name="Group 10">
            <a:extLst>
              <a:ext uri="{FF2B5EF4-FFF2-40B4-BE49-F238E27FC236}">
                <a16:creationId xmlns:a16="http://schemas.microsoft.com/office/drawing/2014/main" id="{E0B30CA9-1AFC-491A-8E60-0B034D49F283}"/>
              </a:ext>
            </a:extLst>
          </p:cNvPr>
          <p:cNvGrpSpPr/>
          <p:nvPr/>
        </p:nvGrpSpPr>
        <p:grpSpPr>
          <a:xfrm>
            <a:off x="5784290" y="1311636"/>
            <a:ext cx="3027208" cy="1080653"/>
            <a:chOff x="5687300" y="1981200"/>
            <a:chExt cx="3027208" cy="1080653"/>
          </a:xfrm>
        </p:grpSpPr>
        <p:cxnSp>
          <p:nvCxnSpPr>
            <p:cNvPr id="12" name="Straight Connector 11">
              <a:extLst>
                <a:ext uri="{FF2B5EF4-FFF2-40B4-BE49-F238E27FC236}">
                  <a16:creationId xmlns:a16="http://schemas.microsoft.com/office/drawing/2014/main" id="{5A163A7D-D70E-4F69-A65F-253F942B78FF}"/>
                </a:ext>
              </a:extLst>
            </p:cNvPr>
            <p:cNvCxnSpPr>
              <a:cxnSpLocks/>
            </p:cNvCxnSpPr>
            <p:nvPr/>
          </p:nvCxnSpPr>
          <p:spPr>
            <a:xfrm>
              <a:off x="5818918" y="2521527"/>
              <a:ext cx="289559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4" name="Rectangle: Rounded Corners 13">
              <a:extLst>
                <a:ext uri="{FF2B5EF4-FFF2-40B4-BE49-F238E27FC236}">
                  <a16:creationId xmlns:a16="http://schemas.microsoft.com/office/drawing/2014/main" id="{F090C043-2ED1-4544-97BA-57BFBF640F5C}"/>
                </a:ext>
              </a:extLst>
            </p:cNvPr>
            <p:cNvSpPr/>
            <p:nvPr/>
          </p:nvSpPr>
          <p:spPr>
            <a:xfrm>
              <a:off x="7980220" y="1981200"/>
              <a:ext cx="568037" cy="108065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Or 14">
              <a:extLst>
                <a:ext uri="{FF2B5EF4-FFF2-40B4-BE49-F238E27FC236}">
                  <a16:creationId xmlns:a16="http://schemas.microsoft.com/office/drawing/2014/main" id="{AB774F6D-07DD-48A4-B352-6837014C9205}"/>
                </a:ext>
              </a:extLst>
            </p:cNvPr>
            <p:cNvSpPr/>
            <p:nvPr/>
          </p:nvSpPr>
          <p:spPr>
            <a:xfrm>
              <a:off x="5687300" y="2393372"/>
              <a:ext cx="263237" cy="256307"/>
            </a:xfrm>
            <a:prstGeom prst="flowChartOr">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A32B2D41-004F-4077-A2BA-37BD63E1B242}"/>
                </a:ext>
              </a:extLst>
            </p:cNvPr>
            <p:cNvSpPr txBox="1"/>
            <p:nvPr/>
          </p:nvSpPr>
          <p:spPr>
            <a:xfrm>
              <a:off x="7980220" y="2550603"/>
              <a:ext cx="568037" cy="369332"/>
            </a:xfrm>
            <a:prstGeom prst="rect">
              <a:avLst/>
            </a:prstGeom>
            <a:noFill/>
          </p:spPr>
          <p:txBody>
            <a:bodyPr wrap="square" rtlCol="0">
              <a:spAutoFit/>
            </a:bodyPr>
            <a:lstStyle/>
            <a:p>
              <a:r>
                <a:rPr lang="en-US" dirty="0"/>
                <a:t>2 kg</a:t>
              </a:r>
            </a:p>
          </p:txBody>
        </p:sp>
      </p:grpSp>
      <p:sp>
        <p:nvSpPr>
          <p:cNvPr id="21" name="Arrow: Curved Left 20">
            <a:extLst>
              <a:ext uri="{FF2B5EF4-FFF2-40B4-BE49-F238E27FC236}">
                <a16:creationId xmlns:a16="http://schemas.microsoft.com/office/drawing/2014/main" id="{EF254BC0-A34D-4D5E-B0CD-469C02F0EE4A}"/>
              </a:ext>
            </a:extLst>
          </p:cNvPr>
          <p:cNvSpPr/>
          <p:nvPr/>
        </p:nvSpPr>
        <p:spPr>
          <a:xfrm>
            <a:off x="5796590" y="1219794"/>
            <a:ext cx="765110" cy="1410055"/>
          </a:xfrm>
          <a:prstGeom prst="curvedLeftArrow">
            <a:avLst>
              <a:gd name="adj1" fmla="val 20043"/>
              <a:gd name="adj2" fmla="val 50000"/>
              <a:gd name="adj3" fmla="val 44512"/>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3" name="Straight Arrow Connector 22">
            <a:extLst>
              <a:ext uri="{FF2B5EF4-FFF2-40B4-BE49-F238E27FC236}">
                <a16:creationId xmlns:a16="http://schemas.microsoft.com/office/drawing/2014/main" id="{F3ABDBEF-D569-48F8-A408-37931600D7F4}"/>
              </a:ext>
            </a:extLst>
          </p:cNvPr>
          <p:cNvCxnSpPr/>
          <p:nvPr/>
        </p:nvCxnSpPr>
        <p:spPr>
          <a:xfrm>
            <a:off x="8361228" y="2435831"/>
            <a:ext cx="0" cy="683422"/>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56B4C6F-11D5-4A81-9568-36FA15D4BC75}"/>
              </a:ext>
            </a:extLst>
          </p:cNvPr>
          <p:cNvSpPr txBox="1"/>
          <p:nvPr/>
        </p:nvSpPr>
        <p:spPr>
          <a:xfrm>
            <a:off x="5428344" y="1539142"/>
            <a:ext cx="393884" cy="369332"/>
          </a:xfrm>
          <a:prstGeom prst="rect">
            <a:avLst/>
          </a:prstGeom>
          <a:noFill/>
        </p:spPr>
        <p:txBody>
          <a:bodyPr wrap="square" rtlCol="0">
            <a:spAutoFit/>
          </a:bodyPr>
          <a:lstStyle/>
          <a:p>
            <a:r>
              <a:rPr lang="en-US" dirty="0"/>
              <a:t>A</a:t>
            </a:r>
          </a:p>
        </p:txBody>
      </p:sp>
      <p:sp>
        <p:nvSpPr>
          <p:cNvPr id="25" name="TextBox 24">
            <a:extLst>
              <a:ext uri="{FF2B5EF4-FFF2-40B4-BE49-F238E27FC236}">
                <a16:creationId xmlns:a16="http://schemas.microsoft.com/office/drawing/2014/main" id="{F61508C0-10BD-40BD-BBB1-7FBA33637545}"/>
              </a:ext>
            </a:extLst>
          </p:cNvPr>
          <p:cNvSpPr txBox="1"/>
          <p:nvPr/>
        </p:nvSpPr>
        <p:spPr>
          <a:xfrm>
            <a:off x="1702050" y="1419374"/>
            <a:ext cx="3346628" cy="830997"/>
          </a:xfrm>
          <a:prstGeom prst="rect">
            <a:avLst/>
          </a:prstGeom>
          <a:noFill/>
        </p:spPr>
        <p:txBody>
          <a:bodyPr wrap="square" rtlCol="0">
            <a:spAutoFit/>
          </a:bodyPr>
          <a:lstStyle/>
          <a:p>
            <a:r>
              <a:rPr lang="en-US" sz="2400" dirty="0"/>
              <a:t>The 2 kg mass creates a </a:t>
            </a:r>
            <a:r>
              <a:rPr lang="en-US" sz="2400" b="1" dirty="0"/>
              <a:t>moment</a:t>
            </a:r>
            <a:r>
              <a:rPr lang="en-US" sz="2400" dirty="0"/>
              <a:t> around Point A</a:t>
            </a:r>
          </a:p>
        </p:txBody>
      </p:sp>
      <p:sp>
        <p:nvSpPr>
          <p:cNvPr id="26" name="TextBox 25">
            <a:extLst>
              <a:ext uri="{FF2B5EF4-FFF2-40B4-BE49-F238E27FC236}">
                <a16:creationId xmlns:a16="http://schemas.microsoft.com/office/drawing/2014/main" id="{64DB3D27-0FA2-4B91-86BA-CA7776545F18}"/>
              </a:ext>
            </a:extLst>
          </p:cNvPr>
          <p:cNvSpPr txBox="1"/>
          <p:nvPr/>
        </p:nvSpPr>
        <p:spPr>
          <a:xfrm>
            <a:off x="8676893" y="2574356"/>
            <a:ext cx="2237849" cy="369332"/>
          </a:xfrm>
          <a:prstGeom prst="rect">
            <a:avLst/>
          </a:prstGeom>
          <a:noFill/>
        </p:spPr>
        <p:txBody>
          <a:bodyPr wrap="square" rtlCol="0">
            <a:spAutoFit/>
          </a:bodyPr>
          <a:lstStyle/>
          <a:p>
            <a:r>
              <a:rPr lang="en-US" dirty="0"/>
              <a:t>Force = Mass * g</a:t>
            </a:r>
          </a:p>
        </p:txBody>
      </p:sp>
      <p:sp>
        <p:nvSpPr>
          <p:cNvPr id="27" name="TextBox 26">
            <a:extLst>
              <a:ext uri="{FF2B5EF4-FFF2-40B4-BE49-F238E27FC236}">
                <a16:creationId xmlns:a16="http://schemas.microsoft.com/office/drawing/2014/main" id="{0B8519D8-B472-4808-935C-8C4745316DB8}"/>
              </a:ext>
            </a:extLst>
          </p:cNvPr>
          <p:cNvSpPr txBox="1"/>
          <p:nvPr/>
        </p:nvSpPr>
        <p:spPr>
          <a:xfrm>
            <a:off x="1440873" y="5347849"/>
            <a:ext cx="9912927" cy="830997"/>
          </a:xfrm>
          <a:prstGeom prst="rect">
            <a:avLst/>
          </a:prstGeom>
          <a:noFill/>
        </p:spPr>
        <p:txBody>
          <a:bodyPr wrap="square" rtlCol="0">
            <a:spAutoFit/>
          </a:bodyPr>
          <a:lstStyle/>
          <a:p>
            <a:r>
              <a:rPr lang="en-US" sz="2400" dirty="0"/>
              <a:t>The inertia of the two masses create a “</a:t>
            </a:r>
            <a:r>
              <a:rPr lang="en-US" sz="2400" b="1" dirty="0">
                <a:solidFill>
                  <a:srgbClr val="C00000"/>
                </a:solidFill>
              </a:rPr>
              <a:t>resistive moment</a:t>
            </a:r>
            <a:r>
              <a:rPr lang="en-US" sz="2400" dirty="0"/>
              <a:t>” that opposes any “</a:t>
            </a:r>
            <a:r>
              <a:rPr lang="en-US" sz="2400" b="1" dirty="0">
                <a:solidFill>
                  <a:srgbClr val="00B050"/>
                </a:solidFill>
              </a:rPr>
              <a:t>external moment</a:t>
            </a:r>
            <a:r>
              <a:rPr lang="en-US" sz="2400" dirty="0"/>
              <a:t>”</a:t>
            </a:r>
            <a:r>
              <a:rPr lang="en-US" sz="2400" b="1" dirty="0"/>
              <a:t> </a:t>
            </a:r>
            <a:r>
              <a:rPr lang="en-US" sz="2400" dirty="0"/>
              <a:t>that is applied about Point B</a:t>
            </a:r>
          </a:p>
        </p:txBody>
      </p:sp>
      <p:sp>
        <p:nvSpPr>
          <p:cNvPr id="28" name="Arrow: Curved Left 27">
            <a:extLst>
              <a:ext uri="{FF2B5EF4-FFF2-40B4-BE49-F238E27FC236}">
                <a16:creationId xmlns:a16="http://schemas.microsoft.com/office/drawing/2014/main" id="{3AAB22DF-9B15-413E-8E24-D7DA19EED350}"/>
              </a:ext>
            </a:extLst>
          </p:cNvPr>
          <p:cNvSpPr/>
          <p:nvPr/>
        </p:nvSpPr>
        <p:spPr>
          <a:xfrm>
            <a:off x="6165281" y="3679248"/>
            <a:ext cx="765110" cy="1410055"/>
          </a:xfrm>
          <a:prstGeom prst="curvedLeftArrow">
            <a:avLst>
              <a:gd name="adj1" fmla="val 20043"/>
              <a:gd name="adj2" fmla="val 50000"/>
              <a:gd name="adj3" fmla="val 44512"/>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Arrow: Curved Left 28">
            <a:extLst>
              <a:ext uri="{FF2B5EF4-FFF2-40B4-BE49-F238E27FC236}">
                <a16:creationId xmlns:a16="http://schemas.microsoft.com/office/drawing/2014/main" id="{90DC3515-AF53-4BF4-98C0-588F5DE8942A}"/>
              </a:ext>
            </a:extLst>
          </p:cNvPr>
          <p:cNvSpPr/>
          <p:nvPr/>
        </p:nvSpPr>
        <p:spPr>
          <a:xfrm flipH="1">
            <a:off x="5210080" y="3679248"/>
            <a:ext cx="765110" cy="1410055"/>
          </a:xfrm>
          <a:prstGeom prst="curvedLeftArrow">
            <a:avLst>
              <a:gd name="adj1" fmla="val 20043"/>
              <a:gd name="adj2" fmla="val 50000"/>
              <a:gd name="adj3" fmla="val 4451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30" name="Title 1">
            <a:extLst>
              <a:ext uri="{FF2B5EF4-FFF2-40B4-BE49-F238E27FC236}">
                <a16:creationId xmlns:a16="http://schemas.microsoft.com/office/drawing/2014/main" id="{E2214BE7-E372-471A-9DB2-140FB49287FD}"/>
              </a:ext>
            </a:extLst>
          </p:cNvPr>
          <p:cNvSpPr txBox="1">
            <a:spLocks/>
          </p:cNvSpPr>
          <p:nvPr/>
        </p:nvSpPr>
        <p:spPr>
          <a:xfrm>
            <a:off x="1981200" y="205799"/>
            <a:ext cx="8229600" cy="736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latin typeface="+mn-lt"/>
              </a:rPr>
              <a:t>Concepts of the Moment and Resistive Moment</a:t>
            </a:r>
          </a:p>
        </p:txBody>
      </p:sp>
    </p:spTree>
    <p:extLst>
      <p:ext uri="{BB962C8B-B14F-4D97-AF65-F5344CB8AC3E}">
        <p14:creationId xmlns:p14="http://schemas.microsoft.com/office/powerpoint/2010/main" val="2923602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Straight Arrow Connector 34">
            <a:extLst>
              <a:ext uri="{FF2B5EF4-FFF2-40B4-BE49-F238E27FC236}">
                <a16:creationId xmlns:a16="http://schemas.microsoft.com/office/drawing/2014/main" id="{E041BBA8-0B7E-4EBE-8592-E5E5946428AF}"/>
              </a:ext>
            </a:extLst>
          </p:cNvPr>
          <p:cNvCxnSpPr/>
          <p:nvPr/>
        </p:nvCxnSpPr>
        <p:spPr>
          <a:xfrm>
            <a:off x="1191493" y="2754291"/>
            <a:ext cx="192578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4670AB5-CD33-4275-8BBE-77DF1D50791B}"/>
              </a:ext>
            </a:extLst>
          </p:cNvPr>
          <p:cNvSpPr txBox="1">
            <a:spLocks/>
          </p:cNvSpPr>
          <p:nvPr/>
        </p:nvSpPr>
        <p:spPr>
          <a:xfrm>
            <a:off x="1981200" y="136524"/>
            <a:ext cx="8229600" cy="736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latin typeface="+mn-lt"/>
              </a:rPr>
              <a:t>Moment of Inertia Formulas </a:t>
            </a:r>
            <a:r>
              <a:rPr lang="en-US" sz="2000" dirty="0">
                <a:solidFill>
                  <a:srgbClr val="FF0000"/>
                </a:solidFill>
                <a:latin typeface="+mn-lt"/>
              </a:rPr>
              <a:t>(small sample)</a:t>
            </a:r>
          </a:p>
        </p:txBody>
      </p:sp>
      <p:sp>
        <p:nvSpPr>
          <p:cNvPr id="3" name="Cube 2">
            <a:extLst>
              <a:ext uri="{FF2B5EF4-FFF2-40B4-BE49-F238E27FC236}">
                <a16:creationId xmlns:a16="http://schemas.microsoft.com/office/drawing/2014/main" id="{9DB97227-52CB-4EE0-ACA5-44478073BA99}"/>
              </a:ext>
            </a:extLst>
          </p:cNvPr>
          <p:cNvSpPr/>
          <p:nvPr/>
        </p:nvSpPr>
        <p:spPr>
          <a:xfrm>
            <a:off x="1191495" y="1593272"/>
            <a:ext cx="2258291" cy="949036"/>
          </a:xfrm>
          <a:prstGeom prst="cub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ylinder 3">
            <a:extLst>
              <a:ext uri="{FF2B5EF4-FFF2-40B4-BE49-F238E27FC236}">
                <a16:creationId xmlns:a16="http://schemas.microsoft.com/office/drawing/2014/main" id="{1EC2D658-2443-4DEA-8935-BABF27BB5F82}"/>
              </a:ext>
            </a:extLst>
          </p:cNvPr>
          <p:cNvSpPr/>
          <p:nvPr/>
        </p:nvSpPr>
        <p:spPr>
          <a:xfrm rot="5400000">
            <a:off x="1794166" y="3546473"/>
            <a:ext cx="1052946" cy="2258291"/>
          </a:xfrm>
          <a:prstGeom prst="can">
            <a:avLst/>
          </a:prstGeom>
          <a:gradFill flip="none" rotWithShape="1">
            <a:gsLst>
              <a:gs pos="0">
                <a:schemeClr val="bg1">
                  <a:lumMod val="50000"/>
                  <a:tint val="66000"/>
                  <a:satMod val="160000"/>
                </a:schemeClr>
              </a:gs>
              <a:gs pos="50000">
                <a:schemeClr val="bg1">
                  <a:lumMod val="50000"/>
                  <a:tint val="44500"/>
                  <a:satMod val="160000"/>
                </a:schemeClr>
              </a:gs>
              <a:gs pos="100000">
                <a:schemeClr val="bg1">
                  <a:lumMod val="50000"/>
                  <a:tint val="23500"/>
                  <a:satMod val="160000"/>
                </a:schemeClr>
              </a:gs>
            </a:gsLst>
            <a:lin ang="0" scaled="1"/>
            <a:tileRect/>
          </a:gra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ylinder 4">
            <a:extLst>
              <a:ext uri="{FF2B5EF4-FFF2-40B4-BE49-F238E27FC236}">
                <a16:creationId xmlns:a16="http://schemas.microsoft.com/office/drawing/2014/main" id="{1312AEDF-664C-444E-9A80-F5A867A84214}"/>
              </a:ext>
            </a:extLst>
          </p:cNvPr>
          <p:cNvSpPr/>
          <p:nvPr/>
        </p:nvSpPr>
        <p:spPr>
          <a:xfrm rot="5400000">
            <a:off x="8458067" y="2853597"/>
            <a:ext cx="138840" cy="3505203"/>
          </a:xfrm>
          <a:prstGeom prst="can">
            <a:avLst/>
          </a:prstGeom>
          <a:gradFill flip="none" rotWithShape="1">
            <a:gsLst>
              <a:gs pos="0">
                <a:schemeClr val="bg1">
                  <a:lumMod val="50000"/>
                  <a:tint val="66000"/>
                  <a:satMod val="160000"/>
                </a:schemeClr>
              </a:gs>
              <a:gs pos="50000">
                <a:schemeClr val="bg1">
                  <a:lumMod val="50000"/>
                  <a:tint val="44500"/>
                  <a:satMod val="160000"/>
                </a:schemeClr>
              </a:gs>
              <a:gs pos="100000">
                <a:schemeClr val="bg1">
                  <a:lumMod val="50000"/>
                  <a:tint val="23500"/>
                  <a:satMod val="160000"/>
                </a:schemeClr>
              </a:gs>
            </a:gsLst>
            <a:lin ang="0" scaled="1"/>
            <a:tileRect/>
          </a:gra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46945FFC-B5F9-47E0-BF32-E093BB20F89E}"/>
              </a:ext>
            </a:extLst>
          </p:cNvPr>
          <p:cNvSpPr txBox="1"/>
          <p:nvPr/>
        </p:nvSpPr>
        <p:spPr>
          <a:xfrm>
            <a:off x="2272143" y="4638790"/>
            <a:ext cx="581890" cy="369332"/>
          </a:xfrm>
          <a:prstGeom prst="rect">
            <a:avLst/>
          </a:prstGeom>
          <a:noFill/>
        </p:spPr>
        <p:txBody>
          <a:bodyPr wrap="square" rtlCol="0">
            <a:spAutoFit/>
          </a:bodyPr>
          <a:lstStyle/>
          <a:p>
            <a:r>
              <a:rPr lang="en-US" dirty="0"/>
              <a:t>CG</a:t>
            </a:r>
          </a:p>
        </p:txBody>
      </p:sp>
      <p:sp>
        <p:nvSpPr>
          <p:cNvPr id="11" name="TextBox 10">
            <a:extLst>
              <a:ext uri="{FF2B5EF4-FFF2-40B4-BE49-F238E27FC236}">
                <a16:creationId xmlns:a16="http://schemas.microsoft.com/office/drawing/2014/main" id="{7E0219D1-911E-4782-982F-D9C16620A845}"/>
              </a:ext>
            </a:extLst>
          </p:cNvPr>
          <p:cNvSpPr txBox="1"/>
          <p:nvPr/>
        </p:nvSpPr>
        <p:spPr>
          <a:xfrm>
            <a:off x="2258287" y="2057400"/>
            <a:ext cx="581890" cy="369332"/>
          </a:xfrm>
          <a:prstGeom prst="rect">
            <a:avLst/>
          </a:prstGeom>
          <a:noFill/>
        </p:spPr>
        <p:txBody>
          <a:bodyPr wrap="square" rtlCol="0">
            <a:spAutoFit/>
          </a:bodyPr>
          <a:lstStyle/>
          <a:p>
            <a:r>
              <a:rPr lang="en-US" dirty="0"/>
              <a:t>CG</a:t>
            </a:r>
          </a:p>
        </p:txBody>
      </p:sp>
      <p:sp>
        <p:nvSpPr>
          <p:cNvPr id="12" name="TextBox 11">
            <a:extLst>
              <a:ext uri="{FF2B5EF4-FFF2-40B4-BE49-F238E27FC236}">
                <a16:creationId xmlns:a16="http://schemas.microsoft.com/office/drawing/2014/main" id="{15B9390A-2181-400D-B93E-211B1ECC3E03}"/>
              </a:ext>
            </a:extLst>
          </p:cNvPr>
          <p:cNvSpPr txBox="1"/>
          <p:nvPr/>
        </p:nvSpPr>
        <p:spPr>
          <a:xfrm>
            <a:off x="8499784" y="4167446"/>
            <a:ext cx="581890" cy="369332"/>
          </a:xfrm>
          <a:prstGeom prst="rect">
            <a:avLst/>
          </a:prstGeom>
          <a:noFill/>
        </p:spPr>
        <p:txBody>
          <a:bodyPr wrap="square" rtlCol="0">
            <a:spAutoFit/>
          </a:bodyPr>
          <a:lstStyle/>
          <a:p>
            <a:r>
              <a:rPr lang="en-US" dirty="0"/>
              <a:t>CG</a:t>
            </a:r>
          </a:p>
        </p:txBody>
      </p:sp>
      <p:grpSp>
        <p:nvGrpSpPr>
          <p:cNvPr id="15" name="Group 14">
            <a:extLst>
              <a:ext uri="{FF2B5EF4-FFF2-40B4-BE49-F238E27FC236}">
                <a16:creationId xmlns:a16="http://schemas.microsoft.com/office/drawing/2014/main" id="{D10B6A06-1A65-4DC5-A195-6F7A20AFD721}"/>
              </a:ext>
            </a:extLst>
          </p:cNvPr>
          <p:cNvGrpSpPr/>
          <p:nvPr/>
        </p:nvGrpSpPr>
        <p:grpSpPr>
          <a:xfrm>
            <a:off x="2098957" y="811915"/>
            <a:ext cx="392251" cy="2568038"/>
            <a:chOff x="1918844" y="811915"/>
            <a:chExt cx="392251" cy="2568038"/>
          </a:xfrm>
        </p:grpSpPr>
        <p:cxnSp>
          <p:nvCxnSpPr>
            <p:cNvPr id="7" name="Straight Connector 6">
              <a:extLst>
                <a:ext uri="{FF2B5EF4-FFF2-40B4-BE49-F238E27FC236}">
                  <a16:creationId xmlns:a16="http://schemas.microsoft.com/office/drawing/2014/main" id="{1643821D-B7EA-4C63-910B-81790EB9C7FD}"/>
                </a:ext>
              </a:extLst>
            </p:cNvPr>
            <p:cNvCxnSpPr/>
            <p:nvPr/>
          </p:nvCxnSpPr>
          <p:spPr>
            <a:xfrm>
              <a:off x="2098961" y="1149927"/>
              <a:ext cx="0" cy="1814946"/>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81DD6ED7-0E28-49B8-BF8D-4485FE875023}"/>
                </a:ext>
              </a:extLst>
            </p:cNvPr>
            <p:cNvSpPr txBox="1"/>
            <p:nvPr/>
          </p:nvSpPr>
          <p:spPr>
            <a:xfrm>
              <a:off x="1918844" y="811915"/>
              <a:ext cx="360233" cy="369332"/>
            </a:xfrm>
            <a:prstGeom prst="rect">
              <a:avLst/>
            </a:prstGeom>
            <a:noFill/>
          </p:spPr>
          <p:txBody>
            <a:bodyPr wrap="square" rtlCol="0">
              <a:spAutoFit/>
            </a:bodyPr>
            <a:lstStyle/>
            <a:p>
              <a:r>
                <a:rPr lang="en-US" dirty="0"/>
                <a:t>A</a:t>
              </a:r>
            </a:p>
          </p:txBody>
        </p:sp>
        <p:sp>
          <p:nvSpPr>
            <p:cNvPr id="14" name="TextBox 13">
              <a:extLst>
                <a:ext uri="{FF2B5EF4-FFF2-40B4-BE49-F238E27FC236}">
                  <a16:creationId xmlns:a16="http://schemas.microsoft.com/office/drawing/2014/main" id="{F0B1743C-54AE-4796-83D5-39D8BFC7BAEA}"/>
                </a:ext>
              </a:extLst>
            </p:cNvPr>
            <p:cNvSpPr txBox="1"/>
            <p:nvPr/>
          </p:nvSpPr>
          <p:spPr>
            <a:xfrm>
              <a:off x="1950862" y="3010621"/>
              <a:ext cx="360233" cy="369332"/>
            </a:xfrm>
            <a:prstGeom prst="rect">
              <a:avLst/>
            </a:prstGeom>
            <a:noFill/>
          </p:spPr>
          <p:txBody>
            <a:bodyPr wrap="square" rtlCol="0">
              <a:spAutoFit/>
            </a:bodyPr>
            <a:lstStyle/>
            <a:p>
              <a:r>
                <a:rPr lang="en-US" dirty="0"/>
                <a:t>A</a:t>
              </a:r>
            </a:p>
          </p:txBody>
        </p:sp>
      </p:grpSp>
      <p:grpSp>
        <p:nvGrpSpPr>
          <p:cNvPr id="16" name="Group 15">
            <a:extLst>
              <a:ext uri="{FF2B5EF4-FFF2-40B4-BE49-F238E27FC236}">
                <a16:creationId xmlns:a16="http://schemas.microsoft.com/office/drawing/2014/main" id="{70CFAE62-A8C5-4502-8101-2E0C9C769B0A}"/>
              </a:ext>
            </a:extLst>
          </p:cNvPr>
          <p:cNvGrpSpPr/>
          <p:nvPr/>
        </p:nvGrpSpPr>
        <p:grpSpPr>
          <a:xfrm>
            <a:off x="2130974" y="3425701"/>
            <a:ext cx="390572" cy="2535582"/>
            <a:chOff x="1957807" y="783403"/>
            <a:chExt cx="390572" cy="2535582"/>
          </a:xfrm>
        </p:grpSpPr>
        <p:cxnSp>
          <p:nvCxnSpPr>
            <p:cNvPr id="17" name="Straight Connector 16">
              <a:extLst>
                <a:ext uri="{FF2B5EF4-FFF2-40B4-BE49-F238E27FC236}">
                  <a16:creationId xmlns:a16="http://schemas.microsoft.com/office/drawing/2014/main" id="{BA3F52C8-DBF2-49F8-9615-DA4A51E6A3BE}"/>
                </a:ext>
              </a:extLst>
            </p:cNvPr>
            <p:cNvCxnSpPr/>
            <p:nvPr/>
          </p:nvCxnSpPr>
          <p:spPr>
            <a:xfrm>
              <a:off x="2098961" y="1149927"/>
              <a:ext cx="0" cy="1814946"/>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88D7DC5D-D957-4759-A34F-164FFE8EFD69}"/>
                </a:ext>
              </a:extLst>
            </p:cNvPr>
            <p:cNvSpPr txBox="1"/>
            <p:nvPr/>
          </p:nvSpPr>
          <p:spPr>
            <a:xfrm>
              <a:off x="1957807" y="783403"/>
              <a:ext cx="360233" cy="369332"/>
            </a:xfrm>
            <a:prstGeom prst="rect">
              <a:avLst/>
            </a:prstGeom>
            <a:noFill/>
          </p:spPr>
          <p:txBody>
            <a:bodyPr wrap="square" rtlCol="0">
              <a:spAutoFit/>
            </a:bodyPr>
            <a:lstStyle/>
            <a:p>
              <a:r>
                <a:rPr lang="en-US" dirty="0"/>
                <a:t>A</a:t>
              </a:r>
            </a:p>
          </p:txBody>
        </p:sp>
        <p:sp>
          <p:nvSpPr>
            <p:cNvPr id="19" name="TextBox 18">
              <a:extLst>
                <a:ext uri="{FF2B5EF4-FFF2-40B4-BE49-F238E27FC236}">
                  <a16:creationId xmlns:a16="http://schemas.microsoft.com/office/drawing/2014/main" id="{2FC5B3F9-4FEC-4CF8-A2FE-9CFD6B330574}"/>
                </a:ext>
              </a:extLst>
            </p:cNvPr>
            <p:cNvSpPr txBox="1"/>
            <p:nvPr/>
          </p:nvSpPr>
          <p:spPr>
            <a:xfrm>
              <a:off x="1988146" y="2949653"/>
              <a:ext cx="360233" cy="369332"/>
            </a:xfrm>
            <a:prstGeom prst="rect">
              <a:avLst/>
            </a:prstGeom>
            <a:noFill/>
          </p:spPr>
          <p:txBody>
            <a:bodyPr wrap="square" rtlCol="0">
              <a:spAutoFit/>
            </a:bodyPr>
            <a:lstStyle/>
            <a:p>
              <a:r>
                <a:rPr lang="en-US" dirty="0"/>
                <a:t>A</a:t>
              </a:r>
            </a:p>
          </p:txBody>
        </p:sp>
      </p:grpSp>
      <p:grpSp>
        <p:nvGrpSpPr>
          <p:cNvPr id="20" name="Group 19">
            <a:extLst>
              <a:ext uri="{FF2B5EF4-FFF2-40B4-BE49-F238E27FC236}">
                <a16:creationId xmlns:a16="http://schemas.microsoft.com/office/drawing/2014/main" id="{30C57E77-CD66-4DAB-B034-4046996A449D}"/>
              </a:ext>
            </a:extLst>
          </p:cNvPr>
          <p:cNvGrpSpPr/>
          <p:nvPr/>
        </p:nvGrpSpPr>
        <p:grpSpPr>
          <a:xfrm>
            <a:off x="8250379" y="3475185"/>
            <a:ext cx="394866" cy="2541149"/>
            <a:chOff x="1918844" y="808807"/>
            <a:chExt cx="394866" cy="2541149"/>
          </a:xfrm>
        </p:grpSpPr>
        <p:cxnSp>
          <p:nvCxnSpPr>
            <p:cNvPr id="21" name="Straight Connector 20">
              <a:extLst>
                <a:ext uri="{FF2B5EF4-FFF2-40B4-BE49-F238E27FC236}">
                  <a16:creationId xmlns:a16="http://schemas.microsoft.com/office/drawing/2014/main" id="{4D327A6C-609F-468E-89EC-50E4C6ADE498}"/>
                </a:ext>
              </a:extLst>
            </p:cNvPr>
            <p:cNvCxnSpPr/>
            <p:nvPr/>
          </p:nvCxnSpPr>
          <p:spPr>
            <a:xfrm>
              <a:off x="2098961" y="1149927"/>
              <a:ext cx="0" cy="1814946"/>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2ACA6E16-20CF-490F-83F2-3EB28A66FDDE}"/>
                </a:ext>
              </a:extLst>
            </p:cNvPr>
            <p:cNvSpPr txBox="1"/>
            <p:nvPr/>
          </p:nvSpPr>
          <p:spPr>
            <a:xfrm>
              <a:off x="1918844" y="808807"/>
              <a:ext cx="360233" cy="369332"/>
            </a:xfrm>
            <a:prstGeom prst="rect">
              <a:avLst/>
            </a:prstGeom>
            <a:noFill/>
          </p:spPr>
          <p:txBody>
            <a:bodyPr wrap="square" rtlCol="0">
              <a:spAutoFit/>
            </a:bodyPr>
            <a:lstStyle/>
            <a:p>
              <a:r>
                <a:rPr lang="en-US" dirty="0"/>
                <a:t>A</a:t>
              </a:r>
            </a:p>
          </p:txBody>
        </p:sp>
        <p:sp>
          <p:nvSpPr>
            <p:cNvPr id="23" name="TextBox 22">
              <a:extLst>
                <a:ext uri="{FF2B5EF4-FFF2-40B4-BE49-F238E27FC236}">
                  <a16:creationId xmlns:a16="http://schemas.microsoft.com/office/drawing/2014/main" id="{6C4DD36F-9655-4B16-83FE-0F8A3269B002}"/>
                </a:ext>
              </a:extLst>
            </p:cNvPr>
            <p:cNvSpPr txBox="1"/>
            <p:nvPr/>
          </p:nvSpPr>
          <p:spPr>
            <a:xfrm>
              <a:off x="1953477" y="2980624"/>
              <a:ext cx="360233" cy="369332"/>
            </a:xfrm>
            <a:prstGeom prst="rect">
              <a:avLst/>
            </a:prstGeom>
            <a:noFill/>
          </p:spPr>
          <p:txBody>
            <a:bodyPr wrap="square" rtlCol="0">
              <a:spAutoFit/>
            </a:bodyPr>
            <a:lstStyle/>
            <a:p>
              <a:r>
                <a:rPr lang="en-US" dirty="0"/>
                <a:t>A</a:t>
              </a:r>
            </a:p>
          </p:txBody>
        </p:sp>
      </p:grpSp>
      <p:sp>
        <p:nvSpPr>
          <p:cNvPr id="24" name="Oval 23">
            <a:extLst>
              <a:ext uri="{FF2B5EF4-FFF2-40B4-BE49-F238E27FC236}">
                <a16:creationId xmlns:a16="http://schemas.microsoft.com/office/drawing/2014/main" id="{4A4BCF68-342D-44E7-BDA5-FDF3E332465A}"/>
              </a:ext>
            </a:extLst>
          </p:cNvPr>
          <p:cNvSpPr/>
          <p:nvPr/>
        </p:nvSpPr>
        <p:spPr>
          <a:xfrm>
            <a:off x="7609617" y="1427016"/>
            <a:ext cx="1655603" cy="1537857"/>
          </a:xfrm>
          <a:prstGeom prst="ellipse">
            <a:avLst/>
          </a:prstGeom>
          <a:gradFill flip="none" rotWithShape="1">
            <a:gsLst>
              <a:gs pos="0">
                <a:schemeClr val="bg1">
                  <a:lumMod val="50000"/>
                  <a:tint val="66000"/>
                  <a:satMod val="160000"/>
                </a:schemeClr>
              </a:gs>
              <a:gs pos="50000">
                <a:schemeClr val="bg1">
                  <a:lumMod val="50000"/>
                  <a:tint val="44500"/>
                  <a:satMod val="160000"/>
                </a:schemeClr>
              </a:gs>
              <a:gs pos="100000">
                <a:schemeClr val="bg1">
                  <a:lumMod val="50000"/>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5F29BBAA-0E05-4E96-9293-C83DE52B9828}"/>
              </a:ext>
            </a:extLst>
          </p:cNvPr>
          <p:cNvGrpSpPr/>
          <p:nvPr/>
        </p:nvGrpSpPr>
        <p:grpSpPr>
          <a:xfrm>
            <a:off x="8260777" y="959571"/>
            <a:ext cx="384462" cy="2589051"/>
            <a:chOff x="1918844" y="807320"/>
            <a:chExt cx="384462" cy="2589051"/>
          </a:xfrm>
        </p:grpSpPr>
        <p:cxnSp>
          <p:nvCxnSpPr>
            <p:cNvPr id="26" name="Straight Connector 25">
              <a:extLst>
                <a:ext uri="{FF2B5EF4-FFF2-40B4-BE49-F238E27FC236}">
                  <a16:creationId xmlns:a16="http://schemas.microsoft.com/office/drawing/2014/main" id="{25A8CCA6-525C-4DC6-9D25-A9B530E2DA16}"/>
                </a:ext>
              </a:extLst>
            </p:cNvPr>
            <p:cNvCxnSpPr/>
            <p:nvPr/>
          </p:nvCxnSpPr>
          <p:spPr>
            <a:xfrm>
              <a:off x="2098961" y="1149927"/>
              <a:ext cx="0" cy="1814946"/>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A9E2A4A-EAB8-4974-9FDC-EC81BA173F32}"/>
                </a:ext>
              </a:extLst>
            </p:cNvPr>
            <p:cNvSpPr txBox="1"/>
            <p:nvPr/>
          </p:nvSpPr>
          <p:spPr>
            <a:xfrm>
              <a:off x="1943073" y="807320"/>
              <a:ext cx="360233" cy="369332"/>
            </a:xfrm>
            <a:prstGeom prst="rect">
              <a:avLst/>
            </a:prstGeom>
            <a:noFill/>
          </p:spPr>
          <p:txBody>
            <a:bodyPr wrap="square" rtlCol="0">
              <a:spAutoFit/>
            </a:bodyPr>
            <a:lstStyle/>
            <a:p>
              <a:r>
                <a:rPr lang="en-US" dirty="0"/>
                <a:t>A</a:t>
              </a:r>
            </a:p>
          </p:txBody>
        </p:sp>
        <p:sp>
          <p:nvSpPr>
            <p:cNvPr id="28" name="TextBox 27">
              <a:extLst>
                <a:ext uri="{FF2B5EF4-FFF2-40B4-BE49-F238E27FC236}">
                  <a16:creationId xmlns:a16="http://schemas.microsoft.com/office/drawing/2014/main" id="{84189739-DE92-45BC-951A-5B5430A64FCE}"/>
                </a:ext>
              </a:extLst>
            </p:cNvPr>
            <p:cNvSpPr txBox="1"/>
            <p:nvPr/>
          </p:nvSpPr>
          <p:spPr>
            <a:xfrm>
              <a:off x="1918844" y="3027039"/>
              <a:ext cx="360233" cy="369332"/>
            </a:xfrm>
            <a:prstGeom prst="rect">
              <a:avLst/>
            </a:prstGeom>
            <a:noFill/>
          </p:spPr>
          <p:txBody>
            <a:bodyPr wrap="square" rtlCol="0">
              <a:spAutoFit/>
            </a:bodyPr>
            <a:lstStyle/>
            <a:p>
              <a:r>
                <a:rPr lang="en-US" dirty="0"/>
                <a:t>A</a:t>
              </a:r>
            </a:p>
          </p:txBody>
        </p:sp>
      </p:grpSp>
      <p:sp>
        <p:nvSpPr>
          <p:cNvPr id="29" name="TextBox 28">
            <a:extLst>
              <a:ext uri="{FF2B5EF4-FFF2-40B4-BE49-F238E27FC236}">
                <a16:creationId xmlns:a16="http://schemas.microsoft.com/office/drawing/2014/main" id="{D8E19FDE-686A-47EB-BD9E-63FD1A8799AB}"/>
              </a:ext>
            </a:extLst>
          </p:cNvPr>
          <p:cNvSpPr txBox="1"/>
          <p:nvPr/>
        </p:nvSpPr>
        <p:spPr>
          <a:xfrm>
            <a:off x="8485931" y="2047319"/>
            <a:ext cx="581890" cy="369332"/>
          </a:xfrm>
          <a:prstGeom prst="rect">
            <a:avLst/>
          </a:prstGeom>
          <a:noFill/>
        </p:spPr>
        <p:txBody>
          <a:bodyPr wrap="square" rtlCol="0">
            <a:spAutoFit/>
          </a:bodyPr>
          <a:lstStyle/>
          <a:p>
            <a:r>
              <a:rPr lang="en-US" dirty="0"/>
              <a:t>CG</a:t>
            </a:r>
          </a:p>
        </p:txBody>
      </p:sp>
      <p:sp>
        <p:nvSpPr>
          <p:cNvPr id="30" name="Oval 29">
            <a:extLst>
              <a:ext uri="{FF2B5EF4-FFF2-40B4-BE49-F238E27FC236}">
                <a16:creationId xmlns:a16="http://schemas.microsoft.com/office/drawing/2014/main" id="{A0CF7D33-1C8F-4F64-9401-68F8062D3038}"/>
              </a:ext>
            </a:extLst>
          </p:cNvPr>
          <p:cNvSpPr/>
          <p:nvPr/>
        </p:nvSpPr>
        <p:spPr>
          <a:xfrm>
            <a:off x="2216728" y="2126278"/>
            <a:ext cx="96982" cy="1039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F11189ED-EF33-4CED-8894-BF1E040F13CE}"/>
              </a:ext>
            </a:extLst>
          </p:cNvPr>
          <p:cNvSpPr/>
          <p:nvPr/>
        </p:nvSpPr>
        <p:spPr>
          <a:xfrm>
            <a:off x="2216725" y="4620482"/>
            <a:ext cx="96982" cy="1039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CB6FE0C6-1920-4694-9D9E-474FB03E723D}"/>
              </a:ext>
            </a:extLst>
          </p:cNvPr>
          <p:cNvSpPr/>
          <p:nvPr/>
        </p:nvSpPr>
        <p:spPr>
          <a:xfrm>
            <a:off x="8395858" y="2140517"/>
            <a:ext cx="96982" cy="1039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51F74FE1-A1AC-4505-9BE4-773872DCD46E}"/>
              </a:ext>
            </a:extLst>
          </p:cNvPr>
          <p:cNvSpPr/>
          <p:nvPr/>
        </p:nvSpPr>
        <p:spPr>
          <a:xfrm>
            <a:off x="8368147" y="4551208"/>
            <a:ext cx="96982" cy="1039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460A5A5-A23F-4641-B813-C3B906A8743A}"/>
              </a:ext>
            </a:extLst>
          </p:cNvPr>
          <p:cNvSpPr txBox="1"/>
          <p:nvPr/>
        </p:nvSpPr>
        <p:spPr>
          <a:xfrm>
            <a:off x="3784038" y="1860860"/>
            <a:ext cx="2800329" cy="369332"/>
          </a:xfrm>
          <a:prstGeom prst="rect">
            <a:avLst/>
          </a:prstGeom>
          <a:noFill/>
        </p:spPr>
        <p:txBody>
          <a:bodyPr wrap="square" rtlCol="0">
            <a:spAutoFit/>
          </a:bodyPr>
          <a:lstStyle/>
          <a:p>
            <a:r>
              <a:rPr lang="en-US" dirty="0"/>
              <a:t>I</a:t>
            </a:r>
            <a:r>
              <a:rPr lang="en-US" baseline="-25000" dirty="0"/>
              <a:t>AA</a:t>
            </a:r>
            <a:r>
              <a:rPr lang="en-US" dirty="0"/>
              <a:t> = 1/12 * M * (a</a:t>
            </a:r>
            <a:r>
              <a:rPr lang="en-US" baseline="30000" dirty="0"/>
              <a:t>2</a:t>
            </a:r>
            <a:r>
              <a:rPr lang="en-US" dirty="0"/>
              <a:t> * b</a:t>
            </a:r>
            <a:r>
              <a:rPr lang="en-US" baseline="30000" dirty="0"/>
              <a:t>2</a:t>
            </a:r>
            <a:r>
              <a:rPr lang="en-US" dirty="0"/>
              <a:t>)</a:t>
            </a:r>
          </a:p>
        </p:txBody>
      </p:sp>
      <p:sp>
        <p:nvSpPr>
          <p:cNvPr id="8" name="TextBox 7">
            <a:extLst>
              <a:ext uri="{FF2B5EF4-FFF2-40B4-BE49-F238E27FC236}">
                <a16:creationId xmlns:a16="http://schemas.microsoft.com/office/drawing/2014/main" id="{1FF62463-F6E4-483B-B8BC-8E01EE88276D}"/>
              </a:ext>
            </a:extLst>
          </p:cNvPr>
          <p:cNvSpPr txBox="1"/>
          <p:nvPr/>
        </p:nvSpPr>
        <p:spPr>
          <a:xfrm>
            <a:off x="3575354" y="2458644"/>
            <a:ext cx="469311" cy="369332"/>
          </a:xfrm>
          <a:prstGeom prst="rect">
            <a:avLst/>
          </a:prstGeom>
          <a:solidFill>
            <a:schemeClr val="bg1">
              <a:lumMod val="95000"/>
            </a:schemeClr>
          </a:solidFill>
        </p:spPr>
        <p:txBody>
          <a:bodyPr wrap="square" rtlCol="0">
            <a:spAutoFit/>
          </a:bodyPr>
          <a:lstStyle/>
          <a:p>
            <a:r>
              <a:rPr lang="en-US" dirty="0"/>
              <a:t>b</a:t>
            </a:r>
          </a:p>
        </p:txBody>
      </p:sp>
      <p:sp>
        <p:nvSpPr>
          <p:cNvPr id="34" name="TextBox 33">
            <a:extLst>
              <a:ext uri="{FF2B5EF4-FFF2-40B4-BE49-F238E27FC236}">
                <a16:creationId xmlns:a16="http://schemas.microsoft.com/office/drawing/2014/main" id="{4894E4C5-959B-4D74-BDC9-D285E5CD705F}"/>
              </a:ext>
            </a:extLst>
          </p:cNvPr>
          <p:cNvSpPr txBox="1"/>
          <p:nvPr/>
        </p:nvSpPr>
        <p:spPr>
          <a:xfrm>
            <a:off x="1717557" y="2576946"/>
            <a:ext cx="469311" cy="369332"/>
          </a:xfrm>
          <a:prstGeom prst="rect">
            <a:avLst/>
          </a:prstGeom>
          <a:solidFill>
            <a:schemeClr val="bg1"/>
          </a:solidFill>
        </p:spPr>
        <p:txBody>
          <a:bodyPr wrap="square" rtlCol="0">
            <a:spAutoFit/>
          </a:bodyPr>
          <a:lstStyle/>
          <a:p>
            <a:pPr algn="ctr"/>
            <a:r>
              <a:rPr lang="en-US" dirty="0"/>
              <a:t>a</a:t>
            </a:r>
          </a:p>
        </p:txBody>
      </p:sp>
      <p:cxnSp>
        <p:nvCxnSpPr>
          <p:cNvPr id="36" name="Straight Arrow Connector 35">
            <a:extLst>
              <a:ext uri="{FF2B5EF4-FFF2-40B4-BE49-F238E27FC236}">
                <a16:creationId xmlns:a16="http://schemas.microsoft.com/office/drawing/2014/main" id="{F74F0D2F-0406-4C5F-A2CA-7775EEB7EE9B}"/>
              </a:ext>
            </a:extLst>
          </p:cNvPr>
          <p:cNvCxnSpPr>
            <a:cxnSpLocks/>
          </p:cNvCxnSpPr>
          <p:nvPr/>
        </p:nvCxnSpPr>
        <p:spPr>
          <a:xfrm flipV="1">
            <a:off x="3316900" y="2376477"/>
            <a:ext cx="287475" cy="26683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85E83F2F-2C61-4906-BECF-618BA80A0A70}"/>
              </a:ext>
            </a:extLst>
          </p:cNvPr>
          <p:cNvCxnSpPr/>
          <p:nvPr/>
        </p:nvCxnSpPr>
        <p:spPr>
          <a:xfrm>
            <a:off x="1295395" y="5404095"/>
            <a:ext cx="192578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35B335C2-24E7-4C8E-A3B2-EFA2E037ED8A}"/>
              </a:ext>
            </a:extLst>
          </p:cNvPr>
          <p:cNvSpPr txBox="1"/>
          <p:nvPr/>
        </p:nvSpPr>
        <p:spPr>
          <a:xfrm>
            <a:off x="1685074" y="5261919"/>
            <a:ext cx="469311" cy="369332"/>
          </a:xfrm>
          <a:prstGeom prst="rect">
            <a:avLst/>
          </a:prstGeom>
          <a:solidFill>
            <a:schemeClr val="bg1"/>
          </a:solidFill>
        </p:spPr>
        <p:txBody>
          <a:bodyPr wrap="square" rtlCol="0">
            <a:spAutoFit/>
          </a:bodyPr>
          <a:lstStyle/>
          <a:p>
            <a:pPr algn="ctr"/>
            <a:r>
              <a:rPr lang="en-US" dirty="0"/>
              <a:t>a</a:t>
            </a:r>
          </a:p>
        </p:txBody>
      </p:sp>
      <p:cxnSp>
        <p:nvCxnSpPr>
          <p:cNvPr id="43" name="Straight Arrow Connector 42">
            <a:extLst>
              <a:ext uri="{FF2B5EF4-FFF2-40B4-BE49-F238E27FC236}">
                <a16:creationId xmlns:a16="http://schemas.microsoft.com/office/drawing/2014/main" id="{7C78BD7B-39B7-4445-BA5B-EE330FF59F66}"/>
              </a:ext>
            </a:extLst>
          </p:cNvPr>
          <p:cNvCxnSpPr/>
          <p:nvPr/>
        </p:nvCxnSpPr>
        <p:spPr>
          <a:xfrm flipV="1">
            <a:off x="3316900" y="4149145"/>
            <a:ext cx="0" cy="5232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C1B4AC08-56F1-428A-B932-E147F7C081B1}"/>
              </a:ext>
            </a:extLst>
          </p:cNvPr>
          <p:cNvSpPr txBox="1"/>
          <p:nvPr/>
        </p:nvSpPr>
        <p:spPr>
          <a:xfrm>
            <a:off x="3505188" y="4002316"/>
            <a:ext cx="469311" cy="369332"/>
          </a:xfrm>
          <a:prstGeom prst="rect">
            <a:avLst/>
          </a:prstGeom>
          <a:solidFill>
            <a:schemeClr val="bg1">
              <a:lumMod val="95000"/>
            </a:schemeClr>
          </a:solidFill>
        </p:spPr>
        <p:txBody>
          <a:bodyPr wrap="square" rtlCol="0">
            <a:spAutoFit/>
          </a:bodyPr>
          <a:lstStyle/>
          <a:p>
            <a:r>
              <a:rPr lang="en-US" dirty="0"/>
              <a:t>r</a:t>
            </a:r>
          </a:p>
        </p:txBody>
      </p:sp>
      <p:cxnSp>
        <p:nvCxnSpPr>
          <p:cNvPr id="46" name="Straight Connector 45">
            <a:extLst>
              <a:ext uri="{FF2B5EF4-FFF2-40B4-BE49-F238E27FC236}">
                <a16:creationId xmlns:a16="http://schemas.microsoft.com/office/drawing/2014/main" id="{0F4E4711-0A17-42FF-8EA6-128D81262245}"/>
              </a:ext>
            </a:extLst>
          </p:cNvPr>
          <p:cNvCxnSpPr/>
          <p:nvPr/>
        </p:nvCxnSpPr>
        <p:spPr>
          <a:xfrm rot="5400000">
            <a:off x="2311092" y="3255089"/>
            <a:ext cx="0" cy="2804486"/>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FCE932D4-0C04-4325-A97A-23219B3B25AE}"/>
              </a:ext>
            </a:extLst>
          </p:cNvPr>
          <p:cNvSpPr txBox="1"/>
          <p:nvPr/>
        </p:nvSpPr>
        <p:spPr>
          <a:xfrm>
            <a:off x="3787349" y="4450102"/>
            <a:ext cx="360233" cy="369332"/>
          </a:xfrm>
          <a:prstGeom prst="rect">
            <a:avLst/>
          </a:prstGeom>
          <a:noFill/>
        </p:spPr>
        <p:txBody>
          <a:bodyPr wrap="square" rtlCol="0">
            <a:spAutoFit/>
          </a:bodyPr>
          <a:lstStyle/>
          <a:p>
            <a:r>
              <a:rPr lang="en-US" dirty="0"/>
              <a:t>B</a:t>
            </a:r>
          </a:p>
        </p:txBody>
      </p:sp>
      <p:sp>
        <p:nvSpPr>
          <p:cNvPr id="48" name="TextBox 47">
            <a:extLst>
              <a:ext uri="{FF2B5EF4-FFF2-40B4-BE49-F238E27FC236}">
                <a16:creationId xmlns:a16="http://schemas.microsoft.com/office/drawing/2014/main" id="{D54A32FE-8FCF-430C-854A-7903FA27B7D6}"/>
              </a:ext>
            </a:extLst>
          </p:cNvPr>
          <p:cNvSpPr txBox="1"/>
          <p:nvPr/>
        </p:nvSpPr>
        <p:spPr>
          <a:xfrm>
            <a:off x="619953" y="4450102"/>
            <a:ext cx="360233" cy="369332"/>
          </a:xfrm>
          <a:prstGeom prst="rect">
            <a:avLst/>
          </a:prstGeom>
          <a:noFill/>
        </p:spPr>
        <p:txBody>
          <a:bodyPr wrap="square" rtlCol="0">
            <a:spAutoFit/>
          </a:bodyPr>
          <a:lstStyle/>
          <a:p>
            <a:r>
              <a:rPr lang="en-US" dirty="0"/>
              <a:t>B</a:t>
            </a:r>
          </a:p>
        </p:txBody>
      </p:sp>
      <p:sp>
        <p:nvSpPr>
          <p:cNvPr id="49" name="TextBox 48">
            <a:extLst>
              <a:ext uri="{FF2B5EF4-FFF2-40B4-BE49-F238E27FC236}">
                <a16:creationId xmlns:a16="http://schemas.microsoft.com/office/drawing/2014/main" id="{6B74DAE6-046D-4185-9806-B4594196BF21}"/>
              </a:ext>
            </a:extLst>
          </p:cNvPr>
          <p:cNvSpPr txBox="1"/>
          <p:nvPr/>
        </p:nvSpPr>
        <p:spPr>
          <a:xfrm>
            <a:off x="3784038" y="5019752"/>
            <a:ext cx="2800329" cy="369332"/>
          </a:xfrm>
          <a:prstGeom prst="rect">
            <a:avLst/>
          </a:prstGeom>
          <a:noFill/>
        </p:spPr>
        <p:txBody>
          <a:bodyPr wrap="square" rtlCol="0">
            <a:spAutoFit/>
          </a:bodyPr>
          <a:lstStyle/>
          <a:p>
            <a:r>
              <a:rPr lang="en-US" dirty="0"/>
              <a:t>I</a:t>
            </a:r>
            <a:r>
              <a:rPr lang="en-US" baseline="-25000" dirty="0"/>
              <a:t>AA</a:t>
            </a:r>
            <a:r>
              <a:rPr lang="en-US" dirty="0"/>
              <a:t> = 1/12 * M * (3r</a:t>
            </a:r>
            <a:r>
              <a:rPr lang="en-US" baseline="30000" dirty="0"/>
              <a:t>2</a:t>
            </a:r>
            <a:r>
              <a:rPr lang="en-US" dirty="0"/>
              <a:t> * a</a:t>
            </a:r>
            <a:r>
              <a:rPr lang="en-US" baseline="30000" dirty="0"/>
              <a:t>2</a:t>
            </a:r>
            <a:r>
              <a:rPr lang="en-US" dirty="0"/>
              <a:t>)</a:t>
            </a:r>
          </a:p>
        </p:txBody>
      </p:sp>
      <p:sp>
        <p:nvSpPr>
          <p:cNvPr id="50" name="TextBox 49">
            <a:extLst>
              <a:ext uri="{FF2B5EF4-FFF2-40B4-BE49-F238E27FC236}">
                <a16:creationId xmlns:a16="http://schemas.microsoft.com/office/drawing/2014/main" id="{4D451F1E-45B7-463E-A82F-143351C120E1}"/>
              </a:ext>
            </a:extLst>
          </p:cNvPr>
          <p:cNvSpPr txBox="1"/>
          <p:nvPr/>
        </p:nvSpPr>
        <p:spPr>
          <a:xfrm>
            <a:off x="3809147" y="5640497"/>
            <a:ext cx="2800329" cy="369332"/>
          </a:xfrm>
          <a:prstGeom prst="rect">
            <a:avLst/>
          </a:prstGeom>
          <a:noFill/>
        </p:spPr>
        <p:txBody>
          <a:bodyPr wrap="square" rtlCol="0">
            <a:spAutoFit/>
          </a:bodyPr>
          <a:lstStyle/>
          <a:p>
            <a:r>
              <a:rPr lang="en-US" dirty="0"/>
              <a:t>I</a:t>
            </a:r>
            <a:r>
              <a:rPr lang="en-US" baseline="-25000" dirty="0"/>
              <a:t>BB</a:t>
            </a:r>
            <a:r>
              <a:rPr lang="en-US" dirty="0"/>
              <a:t> = 1/2 * M * r</a:t>
            </a:r>
            <a:r>
              <a:rPr lang="en-US" baseline="30000" dirty="0"/>
              <a:t>2</a:t>
            </a:r>
            <a:r>
              <a:rPr lang="en-US" dirty="0"/>
              <a:t> </a:t>
            </a:r>
          </a:p>
        </p:txBody>
      </p:sp>
      <p:sp>
        <p:nvSpPr>
          <p:cNvPr id="51" name="TextBox 50">
            <a:extLst>
              <a:ext uri="{FF2B5EF4-FFF2-40B4-BE49-F238E27FC236}">
                <a16:creationId xmlns:a16="http://schemas.microsoft.com/office/drawing/2014/main" id="{BB7CD579-8CAC-4918-BFCF-62B400560599}"/>
              </a:ext>
            </a:extLst>
          </p:cNvPr>
          <p:cNvSpPr txBox="1"/>
          <p:nvPr/>
        </p:nvSpPr>
        <p:spPr>
          <a:xfrm>
            <a:off x="9614202" y="1993569"/>
            <a:ext cx="1940495" cy="369332"/>
          </a:xfrm>
          <a:prstGeom prst="rect">
            <a:avLst/>
          </a:prstGeom>
          <a:noFill/>
        </p:spPr>
        <p:txBody>
          <a:bodyPr wrap="square" rtlCol="0">
            <a:spAutoFit/>
          </a:bodyPr>
          <a:lstStyle/>
          <a:p>
            <a:r>
              <a:rPr lang="en-US" dirty="0"/>
              <a:t>I</a:t>
            </a:r>
            <a:r>
              <a:rPr lang="en-US" baseline="-25000" dirty="0"/>
              <a:t>AA</a:t>
            </a:r>
            <a:r>
              <a:rPr lang="en-US" dirty="0"/>
              <a:t> = 4/3 * M * r</a:t>
            </a:r>
            <a:r>
              <a:rPr lang="en-US" baseline="30000" dirty="0"/>
              <a:t>2</a:t>
            </a:r>
            <a:r>
              <a:rPr lang="en-US" dirty="0"/>
              <a:t> </a:t>
            </a:r>
          </a:p>
        </p:txBody>
      </p:sp>
      <p:sp>
        <p:nvSpPr>
          <p:cNvPr id="52" name="TextBox 51">
            <a:extLst>
              <a:ext uri="{FF2B5EF4-FFF2-40B4-BE49-F238E27FC236}">
                <a16:creationId xmlns:a16="http://schemas.microsoft.com/office/drawing/2014/main" id="{56669ADE-18FD-4B3B-B2A4-F31CEC2A7BDF}"/>
              </a:ext>
            </a:extLst>
          </p:cNvPr>
          <p:cNvSpPr txBox="1"/>
          <p:nvPr/>
        </p:nvSpPr>
        <p:spPr>
          <a:xfrm>
            <a:off x="9503363" y="5246513"/>
            <a:ext cx="2162172" cy="369332"/>
          </a:xfrm>
          <a:prstGeom prst="rect">
            <a:avLst/>
          </a:prstGeom>
          <a:noFill/>
        </p:spPr>
        <p:txBody>
          <a:bodyPr wrap="square" rtlCol="0">
            <a:spAutoFit/>
          </a:bodyPr>
          <a:lstStyle/>
          <a:p>
            <a:r>
              <a:rPr lang="en-US" dirty="0"/>
              <a:t>I</a:t>
            </a:r>
            <a:r>
              <a:rPr lang="en-US" baseline="-25000" dirty="0"/>
              <a:t>AA</a:t>
            </a:r>
            <a:r>
              <a:rPr lang="en-US" dirty="0"/>
              <a:t> = 1/12 * M * L</a:t>
            </a:r>
            <a:r>
              <a:rPr lang="en-US" baseline="30000" dirty="0"/>
              <a:t>2</a:t>
            </a:r>
            <a:r>
              <a:rPr lang="en-US" dirty="0"/>
              <a:t> </a:t>
            </a:r>
          </a:p>
        </p:txBody>
      </p:sp>
      <p:cxnSp>
        <p:nvCxnSpPr>
          <p:cNvPr id="53" name="Straight Arrow Connector 52">
            <a:extLst>
              <a:ext uri="{FF2B5EF4-FFF2-40B4-BE49-F238E27FC236}">
                <a16:creationId xmlns:a16="http://schemas.microsoft.com/office/drawing/2014/main" id="{BB9F9790-03AB-4412-97A5-39B6FEB1D46C}"/>
              </a:ext>
            </a:extLst>
          </p:cNvPr>
          <p:cNvCxnSpPr>
            <a:cxnSpLocks/>
          </p:cNvCxnSpPr>
          <p:nvPr/>
        </p:nvCxnSpPr>
        <p:spPr>
          <a:xfrm>
            <a:off x="6733318" y="4975467"/>
            <a:ext cx="3546771"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66328605-92B8-44D6-84A1-F0D837FD71E5}"/>
              </a:ext>
            </a:extLst>
          </p:cNvPr>
          <p:cNvSpPr txBox="1"/>
          <p:nvPr/>
        </p:nvSpPr>
        <p:spPr>
          <a:xfrm>
            <a:off x="7502203" y="4819434"/>
            <a:ext cx="469311" cy="369332"/>
          </a:xfrm>
          <a:prstGeom prst="rect">
            <a:avLst/>
          </a:prstGeom>
          <a:solidFill>
            <a:schemeClr val="bg1"/>
          </a:solidFill>
        </p:spPr>
        <p:txBody>
          <a:bodyPr wrap="square" rtlCol="0">
            <a:spAutoFit/>
          </a:bodyPr>
          <a:lstStyle/>
          <a:p>
            <a:pPr algn="ctr"/>
            <a:r>
              <a:rPr lang="en-US" dirty="0"/>
              <a:t>L</a:t>
            </a:r>
          </a:p>
        </p:txBody>
      </p:sp>
      <p:sp>
        <p:nvSpPr>
          <p:cNvPr id="56" name="Slide Number Placeholder 55">
            <a:extLst>
              <a:ext uri="{FF2B5EF4-FFF2-40B4-BE49-F238E27FC236}">
                <a16:creationId xmlns:a16="http://schemas.microsoft.com/office/drawing/2014/main" id="{9706CF57-D640-4B3F-968E-2D0B4AC83858}"/>
              </a:ext>
            </a:extLst>
          </p:cNvPr>
          <p:cNvSpPr>
            <a:spLocks noGrp="1"/>
          </p:cNvSpPr>
          <p:nvPr>
            <p:ph type="sldNum" sz="quarter" idx="12"/>
          </p:nvPr>
        </p:nvSpPr>
        <p:spPr/>
        <p:txBody>
          <a:bodyPr/>
          <a:lstStyle/>
          <a:p>
            <a:fld id="{3CA4A85E-3A72-4C2D-A42D-7963C482006E}" type="slidenum">
              <a:rPr lang="en-US" smtClean="0"/>
              <a:t>4</a:t>
            </a:fld>
            <a:endParaRPr lang="en-US"/>
          </a:p>
        </p:txBody>
      </p:sp>
      <p:sp>
        <p:nvSpPr>
          <p:cNvPr id="55" name="TextBox 54">
            <a:extLst>
              <a:ext uri="{FF2B5EF4-FFF2-40B4-BE49-F238E27FC236}">
                <a16:creationId xmlns:a16="http://schemas.microsoft.com/office/drawing/2014/main" id="{4EF82EA7-62F6-4DAD-A5DB-0AEF140E89EA}"/>
              </a:ext>
            </a:extLst>
          </p:cNvPr>
          <p:cNvSpPr txBox="1"/>
          <p:nvPr/>
        </p:nvSpPr>
        <p:spPr>
          <a:xfrm>
            <a:off x="6234545" y="6247524"/>
            <a:ext cx="4571999" cy="369332"/>
          </a:xfrm>
          <a:prstGeom prst="rect">
            <a:avLst/>
          </a:prstGeom>
          <a:noFill/>
        </p:spPr>
        <p:txBody>
          <a:bodyPr wrap="square" rtlCol="0">
            <a:spAutoFit/>
          </a:bodyPr>
          <a:lstStyle/>
          <a:p>
            <a:r>
              <a:rPr lang="en-US" dirty="0"/>
              <a:t>CG = Center of Gravity (a.k.a. Balancing Point)</a:t>
            </a:r>
          </a:p>
        </p:txBody>
      </p:sp>
      <p:sp>
        <p:nvSpPr>
          <p:cNvPr id="9" name="TextBox 8">
            <a:extLst>
              <a:ext uri="{FF2B5EF4-FFF2-40B4-BE49-F238E27FC236}">
                <a16:creationId xmlns:a16="http://schemas.microsoft.com/office/drawing/2014/main" id="{6D4A830A-912D-43DE-ABB8-E45334F76725}"/>
              </a:ext>
            </a:extLst>
          </p:cNvPr>
          <p:cNvSpPr txBox="1"/>
          <p:nvPr/>
        </p:nvSpPr>
        <p:spPr>
          <a:xfrm>
            <a:off x="9081674" y="1181247"/>
            <a:ext cx="1208794" cy="369332"/>
          </a:xfrm>
          <a:prstGeom prst="rect">
            <a:avLst/>
          </a:prstGeom>
          <a:noFill/>
        </p:spPr>
        <p:txBody>
          <a:bodyPr wrap="square" rtlCol="0">
            <a:spAutoFit/>
          </a:bodyPr>
          <a:lstStyle/>
          <a:p>
            <a:r>
              <a:rPr lang="en-US" dirty="0"/>
              <a:t>Sphere</a:t>
            </a:r>
          </a:p>
        </p:txBody>
      </p:sp>
      <p:sp>
        <p:nvSpPr>
          <p:cNvPr id="37" name="TextBox 36">
            <a:extLst>
              <a:ext uri="{FF2B5EF4-FFF2-40B4-BE49-F238E27FC236}">
                <a16:creationId xmlns:a16="http://schemas.microsoft.com/office/drawing/2014/main" id="{B0C56E09-431D-46DF-9C2A-A0A4225C1487}"/>
              </a:ext>
            </a:extLst>
          </p:cNvPr>
          <p:cNvSpPr txBox="1"/>
          <p:nvPr/>
        </p:nvSpPr>
        <p:spPr>
          <a:xfrm>
            <a:off x="3764078" y="2801987"/>
            <a:ext cx="3751093" cy="1200329"/>
          </a:xfrm>
          <a:prstGeom prst="rect">
            <a:avLst/>
          </a:prstGeom>
          <a:noFill/>
        </p:spPr>
        <p:txBody>
          <a:bodyPr wrap="square" rtlCol="0">
            <a:spAutoFit/>
          </a:bodyPr>
          <a:lstStyle/>
          <a:p>
            <a:r>
              <a:rPr lang="en-US" sz="2400" dirty="0">
                <a:solidFill>
                  <a:srgbClr val="FF0000"/>
                </a:solidFill>
              </a:rPr>
              <a:t>Notice that these equations involve the </a:t>
            </a:r>
            <a:r>
              <a:rPr lang="en-US" sz="2400" u="sng" dirty="0">
                <a:solidFill>
                  <a:srgbClr val="FF0000"/>
                </a:solidFill>
              </a:rPr>
              <a:t>square</a:t>
            </a:r>
            <a:r>
              <a:rPr lang="en-US" sz="2400" dirty="0">
                <a:solidFill>
                  <a:srgbClr val="FF0000"/>
                </a:solidFill>
              </a:rPr>
              <a:t> of the length dimensions…</a:t>
            </a:r>
          </a:p>
        </p:txBody>
      </p:sp>
    </p:spTree>
    <p:extLst>
      <p:ext uri="{BB962C8B-B14F-4D97-AF65-F5344CB8AC3E}">
        <p14:creationId xmlns:p14="http://schemas.microsoft.com/office/powerpoint/2010/main" val="336292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1BF8B32-52B9-4B30-9B90-767FD34853CD}"/>
              </a:ext>
            </a:extLst>
          </p:cNvPr>
          <p:cNvSpPr>
            <a:spLocks noGrp="1"/>
          </p:cNvSpPr>
          <p:nvPr>
            <p:ph type="sldNum" sz="quarter" idx="12"/>
          </p:nvPr>
        </p:nvSpPr>
        <p:spPr/>
        <p:txBody>
          <a:bodyPr/>
          <a:lstStyle/>
          <a:p>
            <a:fld id="{3CA4A85E-3A72-4C2D-A42D-7963C482006E}" type="slidenum">
              <a:rPr lang="en-US" smtClean="0"/>
              <a:t>5</a:t>
            </a:fld>
            <a:endParaRPr lang="en-US"/>
          </a:p>
        </p:txBody>
      </p:sp>
      <p:sp>
        <p:nvSpPr>
          <p:cNvPr id="3" name="TextBox 2">
            <a:extLst>
              <a:ext uri="{FF2B5EF4-FFF2-40B4-BE49-F238E27FC236}">
                <a16:creationId xmlns:a16="http://schemas.microsoft.com/office/drawing/2014/main" id="{A27E12C4-06CD-45B0-BD9C-945D18D4C67B}"/>
              </a:ext>
            </a:extLst>
          </p:cNvPr>
          <p:cNvSpPr txBox="1"/>
          <p:nvPr/>
        </p:nvSpPr>
        <p:spPr>
          <a:xfrm>
            <a:off x="1253836" y="997528"/>
            <a:ext cx="9684327" cy="461665"/>
          </a:xfrm>
          <a:prstGeom prst="rect">
            <a:avLst/>
          </a:prstGeom>
          <a:noFill/>
        </p:spPr>
        <p:txBody>
          <a:bodyPr wrap="square" rtlCol="0">
            <a:spAutoFit/>
          </a:bodyPr>
          <a:lstStyle/>
          <a:p>
            <a:r>
              <a:rPr lang="en-US" sz="2400" dirty="0"/>
              <a:t>So, the Moment of Inertia is similar to Momentum, but not exactly.  </a:t>
            </a:r>
          </a:p>
        </p:txBody>
      </p:sp>
      <p:sp>
        <p:nvSpPr>
          <p:cNvPr id="4" name="TextBox 3">
            <a:extLst>
              <a:ext uri="{FF2B5EF4-FFF2-40B4-BE49-F238E27FC236}">
                <a16:creationId xmlns:a16="http://schemas.microsoft.com/office/drawing/2014/main" id="{9E4CE4EE-3A4F-468D-A94D-E9169D098595}"/>
              </a:ext>
            </a:extLst>
          </p:cNvPr>
          <p:cNvSpPr txBox="1"/>
          <p:nvPr/>
        </p:nvSpPr>
        <p:spPr>
          <a:xfrm>
            <a:off x="1253836" y="1825446"/>
            <a:ext cx="9684327" cy="1200329"/>
          </a:xfrm>
          <a:prstGeom prst="rect">
            <a:avLst/>
          </a:prstGeom>
          <a:noFill/>
        </p:spPr>
        <p:txBody>
          <a:bodyPr wrap="square" rtlCol="0">
            <a:spAutoFit/>
          </a:bodyPr>
          <a:lstStyle/>
          <a:p>
            <a:r>
              <a:rPr lang="en-US" sz="2400" dirty="0"/>
              <a:t>With </a:t>
            </a:r>
            <a:r>
              <a:rPr lang="en-US" sz="2400" b="1" dirty="0"/>
              <a:t>translational</a:t>
            </a:r>
            <a:r>
              <a:rPr lang="en-US" sz="2400" dirty="0"/>
              <a:t> </a:t>
            </a:r>
            <a:r>
              <a:rPr lang="en-US" sz="2400" b="1" dirty="0"/>
              <a:t>motion</a:t>
            </a:r>
            <a:r>
              <a:rPr lang="en-US" sz="2400" dirty="0"/>
              <a:t>, the distribution of the mass elements </a:t>
            </a:r>
            <a:r>
              <a:rPr lang="en-US" sz="2400" u="sng" dirty="0"/>
              <a:t>does</a:t>
            </a:r>
            <a:r>
              <a:rPr lang="en-US" sz="2400" dirty="0"/>
              <a:t> </a:t>
            </a:r>
            <a:r>
              <a:rPr lang="en-US" sz="2400" u="sng" dirty="0"/>
              <a:t>not</a:t>
            </a:r>
            <a:r>
              <a:rPr lang="en-US" sz="2400" dirty="0"/>
              <a:t> come into play when you try to stop the object.  It’s the total mass that you have to stop.</a:t>
            </a:r>
          </a:p>
        </p:txBody>
      </p:sp>
      <p:sp>
        <p:nvSpPr>
          <p:cNvPr id="5" name="TextBox 4">
            <a:extLst>
              <a:ext uri="{FF2B5EF4-FFF2-40B4-BE49-F238E27FC236}">
                <a16:creationId xmlns:a16="http://schemas.microsoft.com/office/drawing/2014/main" id="{E9AF5619-632C-46D8-B442-A30396E84AD2}"/>
              </a:ext>
            </a:extLst>
          </p:cNvPr>
          <p:cNvSpPr txBox="1"/>
          <p:nvPr/>
        </p:nvSpPr>
        <p:spPr>
          <a:xfrm>
            <a:off x="1253836" y="3232061"/>
            <a:ext cx="9684327" cy="1569660"/>
          </a:xfrm>
          <a:prstGeom prst="rect">
            <a:avLst/>
          </a:prstGeom>
          <a:noFill/>
        </p:spPr>
        <p:txBody>
          <a:bodyPr wrap="square" rtlCol="0">
            <a:spAutoFit/>
          </a:bodyPr>
          <a:lstStyle/>
          <a:p>
            <a:r>
              <a:rPr lang="en-US" sz="2400" dirty="0"/>
              <a:t>With </a:t>
            </a:r>
            <a:r>
              <a:rPr lang="en-US" sz="2400" b="1" dirty="0"/>
              <a:t>rotational</a:t>
            </a:r>
            <a:r>
              <a:rPr lang="en-US" sz="2400" dirty="0"/>
              <a:t> </a:t>
            </a:r>
            <a:r>
              <a:rPr lang="en-US" sz="2400" b="1" dirty="0"/>
              <a:t>motion</a:t>
            </a:r>
            <a:r>
              <a:rPr lang="en-US" sz="2400" dirty="0"/>
              <a:t>, the distribution of the mass elements </a:t>
            </a:r>
            <a:r>
              <a:rPr lang="en-US" sz="2400" u="sng" dirty="0"/>
              <a:t>is</a:t>
            </a:r>
            <a:r>
              <a:rPr lang="en-US" sz="2400" dirty="0"/>
              <a:t> </a:t>
            </a:r>
            <a:r>
              <a:rPr lang="en-US" sz="2400" u="sng" dirty="0"/>
              <a:t>critical</a:t>
            </a:r>
            <a:r>
              <a:rPr lang="en-US" sz="2400" dirty="0"/>
              <a:t> because the Moment of Inertia is a function of the square of the distance each mass element is from the axis of rotation (as shown in the various equations on the previous slide).</a:t>
            </a:r>
          </a:p>
        </p:txBody>
      </p:sp>
    </p:spTree>
    <p:extLst>
      <p:ext uri="{BB962C8B-B14F-4D97-AF65-F5344CB8AC3E}">
        <p14:creationId xmlns:p14="http://schemas.microsoft.com/office/powerpoint/2010/main" val="1205202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4EA9E50-E353-4A32-B627-53ACB4847CAB}"/>
              </a:ext>
            </a:extLst>
          </p:cNvPr>
          <p:cNvSpPr>
            <a:spLocks noGrp="1"/>
          </p:cNvSpPr>
          <p:nvPr>
            <p:ph type="sldNum" sz="quarter" idx="12"/>
          </p:nvPr>
        </p:nvSpPr>
        <p:spPr/>
        <p:txBody>
          <a:bodyPr/>
          <a:lstStyle/>
          <a:p>
            <a:fld id="{3CA4A85E-3A72-4C2D-A42D-7963C482006E}" type="slidenum">
              <a:rPr lang="en-US" smtClean="0"/>
              <a:t>6</a:t>
            </a:fld>
            <a:endParaRPr lang="en-US"/>
          </a:p>
        </p:txBody>
      </p:sp>
      <p:grpSp>
        <p:nvGrpSpPr>
          <p:cNvPr id="21" name="Group 20">
            <a:extLst>
              <a:ext uri="{FF2B5EF4-FFF2-40B4-BE49-F238E27FC236}">
                <a16:creationId xmlns:a16="http://schemas.microsoft.com/office/drawing/2014/main" id="{177A07FE-C82B-4139-98F4-FE8417762FC4}"/>
              </a:ext>
            </a:extLst>
          </p:cNvPr>
          <p:cNvGrpSpPr/>
          <p:nvPr/>
        </p:nvGrpSpPr>
        <p:grpSpPr>
          <a:xfrm>
            <a:off x="3318164" y="974364"/>
            <a:ext cx="5555672" cy="1080653"/>
            <a:chOff x="3158836" y="1981200"/>
            <a:chExt cx="5555672" cy="1080653"/>
          </a:xfrm>
        </p:grpSpPr>
        <p:cxnSp>
          <p:nvCxnSpPr>
            <p:cNvPr id="4" name="Straight Connector 3">
              <a:extLst>
                <a:ext uri="{FF2B5EF4-FFF2-40B4-BE49-F238E27FC236}">
                  <a16:creationId xmlns:a16="http://schemas.microsoft.com/office/drawing/2014/main" id="{89AB98EF-8624-48F8-9720-99D4B45EABE6}"/>
                </a:ext>
              </a:extLst>
            </p:cNvPr>
            <p:cNvCxnSpPr/>
            <p:nvPr/>
          </p:nvCxnSpPr>
          <p:spPr>
            <a:xfrm>
              <a:off x="3158836" y="2521527"/>
              <a:ext cx="555567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Rectangle: Rounded Corners 4">
              <a:extLst>
                <a:ext uri="{FF2B5EF4-FFF2-40B4-BE49-F238E27FC236}">
                  <a16:creationId xmlns:a16="http://schemas.microsoft.com/office/drawing/2014/main" id="{A08311E6-57E7-4CE6-AE9F-F2CCBA2CDE1C}"/>
                </a:ext>
              </a:extLst>
            </p:cNvPr>
            <p:cNvSpPr/>
            <p:nvPr/>
          </p:nvSpPr>
          <p:spPr>
            <a:xfrm>
              <a:off x="3311236" y="1981200"/>
              <a:ext cx="568037" cy="108065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A819F0BA-AFC3-436B-82F0-B3607404BED7}"/>
                </a:ext>
              </a:extLst>
            </p:cNvPr>
            <p:cNvSpPr/>
            <p:nvPr/>
          </p:nvSpPr>
          <p:spPr>
            <a:xfrm>
              <a:off x="7980220" y="1981200"/>
              <a:ext cx="568037" cy="108065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Or 6">
              <a:extLst>
                <a:ext uri="{FF2B5EF4-FFF2-40B4-BE49-F238E27FC236}">
                  <a16:creationId xmlns:a16="http://schemas.microsoft.com/office/drawing/2014/main" id="{47A7B26C-F552-4F4E-A64E-D613761060B4}"/>
                </a:ext>
              </a:extLst>
            </p:cNvPr>
            <p:cNvSpPr/>
            <p:nvPr/>
          </p:nvSpPr>
          <p:spPr>
            <a:xfrm>
              <a:off x="5742716" y="2393372"/>
              <a:ext cx="263237" cy="256307"/>
            </a:xfrm>
            <a:prstGeom prst="flowChartOr">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6CD01D3-3DDA-4358-8F44-BB055FF46B8B}"/>
                </a:ext>
              </a:extLst>
            </p:cNvPr>
            <p:cNvSpPr txBox="1"/>
            <p:nvPr/>
          </p:nvSpPr>
          <p:spPr>
            <a:xfrm>
              <a:off x="5936679" y="2607024"/>
              <a:ext cx="921328" cy="369332"/>
            </a:xfrm>
            <a:prstGeom prst="rect">
              <a:avLst/>
            </a:prstGeom>
            <a:noFill/>
          </p:spPr>
          <p:txBody>
            <a:bodyPr wrap="square" rtlCol="0">
              <a:spAutoFit/>
            </a:bodyPr>
            <a:lstStyle/>
            <a:p>
              <a:r>
                <a:rPr lang="en-US" dirty="0"/>
                <a:t>CG</a:t>
              </a:r>
            </a:p>
          </p:txBody>
        </p:sp>
        <p:sp>
          <p:nvSpPr>
            <p:cNvPr id="17" name="TextBox 16">
              <a:extLst>
                <a:ext uri="{FF2B5EF4-FFF2-40B4-BE49-F238E27FC236}">
                  <a16:creationId xmlns:a16="http://schemas.microsoft.com/office/drawing/2014/main" id="{AA64EBCB-1A7D-4939-9200-63DEB303D568}"/>
                </a:ext>
              </a:extLst>
            </p:cNvPr>
            <p:cNvSpPr txBox="1"/>
            <p:nvPr/>
          </p:nvSpPr>
          <p:spPr>
            <a:xfrm>
              <a:off x="7980220" y="2550603"/>
              <a:ext cx="568037" cy="369332"/>
            </a:xfrm>
            <a:prstGeom prst="rect">
              <a:avLst/>
            </a:prstGeom>
            <a:noFill/>
          </p:spPr>
          <p:txBody>
            <a:bodyPr wrap="square" rtlCol="0">
              <a:spAutoFit/>
            </a:bodyPr>
            <a:lstStyle/>
            <a:p>
              <a:r>
                <a:rPr lang="en-US" dirty="0"/>
                <a:t>2 kg</a:t>
              </a:r>
            </a:p>
          </p:txBody>
        </p:sp>
        <p:sp>
          <p:nvSpPr>
            <p:cNvPr id="18" name="TextBox 17">
              <a:extLst>
                <a:ext uri="{FF2B5EF4-FFF2-40B4-BE49-F238E27FC236}">
                  <a16:creationId xmlns:a16="http://schemas.microsoft.com/office/drawing/2014/main" id="{28724B4A-818C-4939-A307-F0028D42C447}"/>
                </a:ext>
              </a:extLst>
            </p:cNvPr>
            <p:cNvSpPr txBox="1"/>
            <p:nvPr/>
          </p:nvSpPr>
          <p:spPr>
            <a:xfrm>
              <a:off x="3325090" y="2607024"/>
              <a:ext cx="568037" cy="369332"/>
            </a:xfrm>
            <a:prstGeom prst="rect">
              <a:avLst/>
            </a:prstGeom>
            <a:noFill/>
          </p:spPr>
          <p:txBody>
            <a:bodyPr wrap="square" rtlCol="0">
              <a:spAutoFit/>
            </a:bodyPr>
            <a:lstStyle/>
            <a:p>
              <a:r>
                <a:rPr lang="en-US" dirty="0"/>
                <a:t>2 kg</a:t>
              </a:r>
            </a:p>
          </p:txBody>
        </p:sp>
      </p:grpSp>
      <p:grpSp>
        <p:nvGrpSpPr>
          <p:cNvPr id="22" name="Group 21">
            <a:extLst>
              <a:ext uri="{FF2B5EF4-FFF2-40B4-BE49-F238E27FC236}">
                <a16:creationId xmlns:a16="http://schemas.microsoft.com/office/drawing/2014/main" id="{73776B72-C9D9-42C5-998B-BC4A4AF25D77}"/>
              </a:ext>
            </a:extLst>
          </p:cNvPr>
          <p:cNvGrpSpPr/>
          <p:nvPr/>
        </p:nvGrpSpPr>
        <p:grpSpPr>
          <a:xfrm>
            <a:off x="3318164" y="2932504"/>
            <a:ext cx="5555672" cy="1080653"/>
            <a:chOff x="3158836" y="3971700"/>
            <a:chExt cx="5555672" cy="1080653"/>
          </a:xfrm>
        </p:grpSpPr>
        <p:cxnSp>
          <p:nvCxnSpPr>
            <p:cNvPr id="12" name="Straight Connector 11">
              <a:extLst>
                <a:ext uri="{FF2B5EF4-FFF2-40B4-BE49-F238E27FC236}">
                  <a16:creationId xmlns:a16="http://schemas.microsoft.com/office/drawing/2014/main" id="{ECF575B8-810B-4EA1-8E5B-7B14C647B8F5}"/>
                </a:ext>
              </a:extLst>
            </p:cNvPr>
            <p:cNvCxnSpPr/>
            <p:nvPr/>
          </p:nvCxnSpPr>
          <p:spPr>
            <a:xfrm>
              <a:off x="3158836" y="4512027"/>
              <a:ext cx="555567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3" name="Rectangle: Rounded Corners 12">
              <a:extLst>
                <a:ext uri="{FF2B5EF4-FFF2-40B4-BE49-F238E27FC236}">
                  <a16:creationId xmlns:a16="http://schemas.microsoft.com/office/drawing/2014/main" id="{F7E4C4DD-C84E-41BE-9C04-C64B5B54B948}"/>
                </a:ext>
              </a:extLst>
            </p:cNvPr>
            <p:cNvSpPr/>
            <p:nvPr/>
          </p:nvSpPr>
          <p:spPr>
            <a:xfrm>
              <a:off x="4558150" y="3971700"/>
              <a:ext cx="568037" cy="108065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C9C7460F-AE63-4FEA-B425-A11421433ED6}"/>
                </a:ext>
              </a:extLst>
            </p:cNvPr>
            <p:cNvSpPr/>
            <p:nvPr/>
          </p:nvSpPr>
          <p:spPr>
            <a:xfrm>
              <a:off x="6636321" y="3971700"/>
              <a:ext cx="568037" cy="108065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Or 14">
              <a:extLst>
                <a:ext uri="{FF2B5EF4-FFF2-40B4-BE49-F238E27FC236}">
                  <a16:creationId xmlns:a16="http://schemas.microsoft.com/office/drawing/2014/main" id="{2370F455-FC75-4CD3-80CA-A230EE7A5826}"/>
                </a:ext>
              </a:extLst>
            </p:cNvPr>
            <p:cNvSpPr/>
            <p:nvPr/>
          </p:nvSpPr>
          <p:spPr>
            <a:xfrm>
              <a:off x="5728861" y="4383872"/>
              <a:ext cx="263237" cy="256307"/>
            </a:xfrm>
            <a:prstGeom prst="flowChartOr">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10A1B1FD-E7EA-410B-8F01-CFB66FECEAC1}"/>
                </a:ext>
              </a:extLst>
            </p:cNvPr>
            <p:cNvSpPr txBox="1"/>
            <p:nvPr/>
          </p:nvSpPr>
          <p:spPr>
            <a:xfrm>
              <a:off x="5881259" y="4597524"/>
              <a:ext cx="921328" cy="369332"/>
            </a:xfrm>
            <a:prstGeom prst="rect">
              <a:avLst/>
            </a:prstGeom>
            <a:noFill/>
          </p:spPr>
          <p:txBody>
            <a:bodyPr wrap="square" rtlCol="0">
              <a:spAutoFit/>
            </a:bodyPr>
            <a:lstStyle/>
            <a:p>
              <a:r>
                <a:rPr lang="en-US" dirty="0"/>
                <a:t>CG</a:t>
              </a:r>
            </a:p>
          </p:txBody>
        </p:sp>
        <p:sp>
          <p:nvSpPr>
            <p:cNvPr id="19" name="TextBox 18">
              <a:extLst>
                <a:ext uri="{FF2B5EF4-FFF2-40B4-BE49-F238E27FC236}">
                  <a16:creationId xmlns:a16="http://schemas.microsoft.com/office/drawing/2014/main" id="{4738CF0D-D003-41A2-9FAE-572252209183}"/>
                </a:ext>
              </a:extLst>
            </p:cNvPr>
            <p:cNvSpPr txBox="1"/>
            <p:nvPr/>
          </p:nvSpPr>
          <p:spPr>
            <a:xfrm>
              <a:off x="4513121" y="4562431"/>
              <a:ext cx="568037" cy="369332"/>
            </a:xfrm>
            <a:prstGeom prst="rect">
              <a:avLst/>
            </a:prstGeom>
            <a:noFill/>
          </p:spPr>
          <p:txBody>
            <a:bodyPr wrap="square" rtlCol="0">
              <a:spAutoFit/>
            </a:bodyPr>
            <a:lstStyle/>
            <a:p>
              <a:r>
                <a:rPr lang="en-US" dirty="0"/>
                <a:t>2 kg</a:t>
              </a:r>
            </a:p>
          </p:txBody>
        </p:sp>
        <p:sp>
          <p:nvSpPr>
            <p:cNvPr id="20" name="TextBox 19">
              <a:extLst>
                <a:ext uri="{FF2B5EF4-FFF2-40B4-BE49-F238E27FC236}">
                  <a16:creationId xmlns:a16="http://schemas.microsoft.com/office/drawing/2014/main" id="{A514D169-5AC5-41EC-A7E5-74198864D5DE}"/>
                </a:ext>
              </a:extLst>
            </p:cNvPr>
            <p:cNvSpPr txBox="1"/>
            <p:nvPr/>
          </p:nvSpPr>
          <p:spPr>
            <a:xfrm>
              <a:off x="6650175" y="4611379"/>
              <a:ext cx="568037" cy="369332"/>
            </a:xfrm>
            <a:prstGeom prst="rect">
              <a:avLst/>
            </a:prstGeom>
            <a:noFill/>
          </p:spPr>
          <p:txBody>
            <a:bodyPr wrap="square" rtlCol="0">
              <a:spAutoFit/>
            </a:bodyPr>
            <a:lstStyle/>
            <a:p>
              <a:r>
                <a:rPr lang="en-US" dirty="0"/>
                <a:t>2 kg</a:t>
              </a:r>
            </a:p>
          </p:txBody>
        </p:sp>
      </p:grpSp>
      <p:sp>
        <p:nvSpPr>
          <p:cNvPr id="23" name="TextBox 22">
            <a:extLst>
              <a:ext uri="{FF2B5EF4-FFF2-40B4-BE49-F238E27FC236}">
                <a16:creationId xmlns:a16="http://schemas.microsoft.com/office/drawing/2014/main" id="{F0EA8AA0-72B5-4A08-8BA3-5ED46340D624}"/>
              </a:ext>
            </a:extLst>
          </p:cNvPr>
          <p:cNvSpPr txBox="1"/>
          <p:nvPr/>
        </p:nvSpPr>
        <p:spPr>
          <a:xfrm>
            <a:off x="1482436" y="4502721"/>
            <a:ext cx="9144000" cy="1200329"/>
          </a:xfrm>
          <a:prstGeom prst="rect">
            <a:avLst/>
          </a:prstGeom>
          <a:noFill/>
        </p:spPr>
        <p:txBody>
          <a:bodyPr wrap="square" rtlCol="0">
            <a:spAutoFit/>
          </a:bodyPr>
          <a:lstStyle/>
          <a:p>
            <a:pPr algn="ctr"/>
            <a:r>
              <a:rPr lang="en-US" sz="2400" dirty="0"/>
              <a:t>Both of these systems have the same total mass and CG location, but the Moments of Inertia are different because the RED masses are located at different distances from the CG (also the center of rotation).</a:t>
            </a:r>
          </a:p>
        </p:txBody>
      </p:sp>
      <p:sp>
        <p:nvSpPr>
          <p:cNvPr id="24" name="TextBox 23">
            <a:extLst>
              <a:ext uri="{FF2B5EF4-FFF2-40B4-BE49-F238E27FC236}">
                <a16:creationId xmlns:a16="http://schemas.microsoft.com/office/drawing/2014/main" id="{B9357580-6E1F-4456-B34D-870C256967EF}"/>
              </a:ext>
            </a:extLst>
          </p:cNvPr>
          <p:cNvSpPr txBox="1"/>
          <p:nvPr/>
        </p:nvSpPr>
        <p:spPr>
          <a:xfrm>
            <a:off x="3965872" y="5906161"/>
            <a:ext cx="4571999" cy="369332"/>
          </a:xfrm>
          <a:prstGeom prst="rect">
            <a:avLst/>
          </a:prstGeom>
          <a:noFill/>
        </p:spPr>
        <p:txBody>
          <a:bodyPr wrap="square" rtlCol="0">
            <a:spAutoFit/>
          </a:bodyPr>
          <a:lstStyle/>
          <a:p>
            <a:r>
              <a:rPr lang="en-US" dirty="0"/>
              <a:t>CG = Center of Gravity (a.k.a. Balancing Point)</a:t>
            </a:r>
          </a:p>
        </p:txBody>
      </p:sp>
    </p:spTree>
    <p:extLst>
      <p:ext uri="{BB962C8B-B14F-4D97-AF65-F5344CB8AC3E}">
        <p14:creationId xmlns:p14="http://schemas.microsoft.com/office/powerpoint/2010/main" val="1912053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70AB5-CD33-4275-8BBE-77DF1D50791B}"/>
              </a:ext>
            </a:extLst>
          </p:cNvPr>
          <p:cNvSpPr txBox="1">
            <a:spLocks/>
          </p:cNvSpPr>
          <p:nvPr/>
        </p:nvSpPr>
        <p:spPr>
          <a:xfrm>
            <a:off x="1704109" y="205798"/>
            <a:ext cx="8506691" cy="680893"/>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latin typeface="+mn-lt"/>
              </a:rPr>
              <a:t>Examples of how Moment of Inertia affects motion</a:t>
            </a:r>
          </a:p>
        </p:txBody>
      </p:sp>
      <p:sp>
        <p:nvSpPr>
          <p:cNvPr id="4" name="TextBox 3">
            <a:extLst>
              <a:ext uri="{FF2B5EF4-FFF2-40B4-BE49-F238E27FC236}">
                <a16:creationId xmlns:a16="http://schemas.microsoft.com/office/drawing/2014/main" id="{69C33EB1-9380-4EF4-8892-D8B8026514DA}"/>
              </a:ext>
            </a:extLst>
          </p:cNvPr>
          <p:cNvSpPr txBox="1"/>
          <p:nvPr/>
        </p:nvSpPr>
        <p:spPr>
          <a:xfrm>
            <a:off x="1385455" y="1122213"/>
            <a:ext cx="9254836" cy="1138773"/>
          </a:xfrm>
          <a:prstGeom prst="rect">
            <a:avLst/>
          </a:prstGeom>
          <a:noFill/>
        </p:spPr>
        <p:txBody>
          <a:bodyPr wrap="square" rtlCol="0">
            <a:spAutoFit/>
          </a:bodyPr>
          <a:lstStyle/>
          <a:p>
            <a:pPr marL="285750" indent="-285750">
              <a:buFont typeface="Arial" panose="020B0604020202020204" pitchFamily="34" charset="0"/>
              <a:buChar char="•"/>
            </a:pPr>
            <a:r>
              <a:rPr lang="en-US" sz="2400" dirty="0"/>
              <a:t>The ice skater can control his spin rate by moving his arms in and out</a:t>
            </a:r>
          </a:p>
          <a:p>
            <a:pPr marL="800100" lvl="1" indent="-342900">
              <a:buFont typeface="Calibri" panose="020F0502020204030204" pitchFamily="34" charset="0"/>
              <a:buChar char="‒"/>
            </a:pPr>
            <a:r>
              <a:rPr lang="en-US" sz="2200" dirty="0"/>
              <a:t>Move arms out  =  increase moment of inertia  =  reduce spin rate</a:t>
            </a:r>
          </a:p>
          <a:p>
            <a:pPr marL="800100" lvl="1" indent="-342900">
              <a:buFont typeface="Calibri" panose="020F0502020204030204" pitchFamily="34" charset="0"/>
              <a:buChar char="‒"/>
            </a:pPr>
            <a:r>
              <a:rPr lang="en-US" sz="2200" dirty="0"/>
              <a:t>Move arms in  =  decrease moment of inertia  =  increase spin rate</a:t>
            </a:r>
          </a:p>
        </p:txBody>
      </p:sp>
      <p:sp>
        <p:nvSpPr>
          <p:cNvPr id="7" name="Slide Number Placeholder 6">
            <a:extLst>
              <a:ext uri="{FF2B5EF4-FFF2-40B4-BE49-F238E27FC236}">
                <a16:creationId xmlns:a16="http://schemas.microsoft.com/office/drawing/2014/main" id="{A96C9C69-831B-425D-9ED4-3744F509F5F4}"/>
              </a:ext>
            </a:extLst>
          </p:cNvPr>
          <p:cNvSpPr>
            <a:spLocks noGrp="1"/>
          </p:cNvSpPr>
          <p:nvPr>
            <p:ph type="sldNum" sz="quarter" idx="12"/>
          </p:nvPr>
        </p:nvSpPr>
        <p:spPr/>
        <p:txBody>
          <a:bodyPr/>
          <a:lstStyle/>
          <a:p>
            <a:fld id="{3CA4A85E-3A72-4C2D-A42D-7963C482006E}" type="slidenum">
              <a:rPr lang="en-US" smtClean="0"/>
              <a:t>7</a:t>
            </a:fld>
            <a:endParaRPr lang="en-US"/>
          </a:p>
        </p:txBody>
      </p:sp>
      <p:sp>
        <p:nvSpPr>
          <p:cNvPr id="8" name="TextBox 7">
            <a:extLst>
              <a:ext uri="{FF2B5EF4-FFF2-40B4-BE49-F238E27FC236}">
                <a16:creationId xmlns:a16="http://schemas.microsoft.com/office/drawing/2014/main" id="{11EFEA76-623A-4FB7-AD7C-9FBF64F0756E}"/>
              </a:ext>
            </a:extLst>
          </p:cNvPr>
          <p:cNvSpPr txBox="1"/>
          <p:nvPr/>
        </p:nvSpPr>
        <p:spPr>
          <a:xfrm>
            <a:off x="1385455" y="2559266"/>
            <a:ext cx="8395854" cy="830997"/>
          </a:xfrm>
          <a:prstGeom prst="rect">
            <a:avLst/>
          </a:prstGeom>
          <a:noFill/>
        </p:spPr>
        <p:txBody>
          <a:bodyPr wrap="square" rtlCol="0">
            <a:spAutoFit/>
          </a:bodyPr>
          <a:lstStyle/>
          <a:p>
            <a:pPr marL="285750" indent="-285750">
              <a:buFont typeface="Arial" panose="020B0604020202020204" pitchFamily="34" charset="0"/>
              <a:buChar char="•"/>
            </a:pPr>
            <a:r>
              <a:rPr lang="en-US" sz="2400" dirty="0"/>
              <a:t>A satellite with a higher moment of inertia will require more fuel in order to change orientation</a:t>
            </a:r>
          </a:p>
        </p:txBody>
      </p:sp>
      <p:sp>
        <p:nvSpPr>
          <p:cNvPr id="9" name="TextBox 8">
            <a:extLst>
              <a:ext uri="{FF2B5EF4-FFF2-40B4-BE49-F238E27FC236}">
                <a16:creationId xmlns:a16="http://schemas.microsoft.com/office/drawing/2014/main" id="{8C395EAC-1A6B-46AA-9A26-52638F3EFCDE}"/>
              </a:ext>
            </a:extLst>
          </p:cNvPr>
          <p:cNvSpPr txBox="1"/>
          <p:nvPr/>
        </p:nvSpPr>
        <p:spPr>
          <a:xfrm>
            <a:off x="1385454" y="3759595"/>
            <a:ext cx="9684327" cy="1138773"/>
          </a:xfrm>
          <a:prstGeom prst="rect">
            <a:avLst/>
          </a:prstGeom>
          <a:noFill/>
        </p:spPr>
        <p:txBody>
          <a:bodyPr wrap="square" rtlCol="0">
            <a:spAutoFit/>
          </a:bodyPr>
          <a:lstStyle/>
          <a:p>
            <a:pPr marL="285750" indent="-285750">
              <a:buFont typeface="Arial" panose="020B0604020202020204" pitchFamily="34" charset="0"/>
              <a:buChar char="•"/>
            </a:pPr>
            <a:r>
              <a:rPr lang="en-US" sz="2400" dirty="0"/>
              <a:t>Go for a spin on a playground merry-go-round</a:t>
            </a:r>
          </a:p>
          <a:p>
            <a:pPr marL="800100" lvl="1" indent="-342900">
              <a:buFont typeface="Calibri" panose="020F0502020204030204" pitchFamily="34" charset="0"/>
              <a:buChar char="‒"/>
            </a:pPr>
            <a:r>
              <a:rPr lang="en-US" sz="2200" dirty="0"/>
              <a:t>Move towards outside  =  increase moment of inertia  =  reduce spin rate</a:t>
            </a:r>
          </a:p>
          <a:p>
            <a:pPr marL="800100" lvl="1" indent="-342900">
              <a:buFont typeface="Calibri" panose="020F0502020204030204" pitchFamily="34" charset="0"/>
              <a:buChar char="‒"/>
            </a:pPr>
            <a:r>
              <a:rPr lang="en-US" sz="2200" dirty="0"/>
              <a:t>Move towards center  =  decrease moment of inertia  =  increase spin rate</a:t>
            </a:r>
          </a:p>
        </p:txBody>
      </p:sp>
      <p:sp>
        <p:nvSpPr>
          <p:cNvPr id="10" name="TextBox 9">
            <a:extLst>
              <a:ext uri="{FF2B5EF4-FFF2-40B4-BE49-F238E27FC236}">
                <a16:creationId xmlns:a16="http://schemas.microsoft.com/office/drawing/2014/main" id="{2031DE65-CD3F-4645-85EC-AB67DAC5FCA4}"/>
              </a:ext>
            </a:extLst>
          </p:cNvPr>
          <p:cNvSpPr txBox="1"/>
          <p:nvPr/>
        </p:nvSpPr>
        <p:spPr>
          <a:xfrm>
            <a:off x="1385454" y="5242638"/>
            <a:ext cx="8922328" cy="830997"/>
          </a:xfrm>
          <a:prstGeom prst="rect">
            <a:avLst/>
          </a:prstGeom>
          <a:noFill/>
        </p:spPr>
        <p:txBody>
          <a:bodyPr wrap="square" rtlCol="0">
            <a:spAutoFit/>
          </a:bodyPr>
          <a:lstStyle/>
          <a:p>
            <a:pPr marL="285750" indent="-285750">
              <a:buFont typeface="Arial" panose="020B0604020202020204" pitchFamily="34" charset="0"/>
              <a:buChar char="•"/>
            </a:pPr>
            <a:r>
              <a:rPr lang="en-US" sz="2400" dirty="0"/>
              <a:t>A heavier baseball bat will have a higher moment of inertia and will be more difficult to swing (more mass along the radius of the swing)</a:t>
            </a:r>
          </a:p>
        </p:txBody>
      </p:sp>
    </p:spTree>
    <p:extLst>
      <p:ext uri="{BB962C8B-B14F-4D97-AF65-F5344CB8AC3E}">
        <p14:creationId xmlns:p14="http://schemas.microsoft.com/office/powerpoint/2010/main" val="2028697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6AAEA3-4A8C-4311-9C49-EF8C2DA86B6B}"/>
              </a:ext>
            </a:extLst>
          </p:cNvPr>
          <p:cNvSpPr>
            <a:spLocks noGrp="1"/>
          </p:cNvSpPr>
          <p:nvPr>
            <p:ph type="sldNum" sz="quarter" idx="12"/>
          </p:nvPr>
        </p:nvSpPr>
        <p:spPr/>
        <p:txBody>
          <a:bodyPr/>
          <a:lstStyle/>
          <a:p>
            <a:fld id="{3CA4A85E-3A72-4C2D-A42D-7963C482006E}" type="slidenum">
              <a:rPr lang="en-US" smtClean="0"/>
              <a:t>8</a:t>
            </a:fld>
            <a:endParaRPr lang="en-US"/>
          </a:p>
        </p:txBody>
      </p:sp>
      <p:sp>
        <p:nvSpPr>
          <p:cNvPr id="3" name="Title 1">
            <a:extLst>
              <a:ext uri="{FF2B5EF4-FFF2-40B4-BE49-F238E27FC236}">
                <a16:creationId xmlns:a16="http://schemas.microsoft.com/office/drawing/2014/main" id="{BC839831-165E-4655-9F6F-35F98674C9F5}"/>
              </a:ext>
            </a:extLst>
          </p:cNvPr>
          <p:cNvSpPr txBox="1">
            <a:spLocks/>
          </p:cNvSpPr>
          <p:nvPr/>
        </p:nvSpPr>
        <p:spPr>
          <a:xfrm>
            <a:off x="1981200" y="136524"/>
            <a:ext cx="8229600" cy="736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latin typeface="+mn-lt"/>
              </a:rPr>
              <a:t>Measuring Moment of Inertia</a:t>
            </a:r>
          </a:p>
        </p:txBody>
      </p:sp>
      <p:sp>
        <p:nvSpPr>
          <p:cNvPr id="4" name="TextBox 3">
            <a:extLst>
              <a:ext uri="{FF2B5EF4-FFF2-40B4-BE49-F238E27FC236}">
                <a16:creationId xmlns:a16="http://schemas.microsoft.com/office/drawing/2014/main" id="{7EA684E1-21ED-4F9F-AEDB-0E867EFECD7D}"/>
              </a:ext>
            </a:extLst>
          </p:cNvPr>
          <p:cNvSpPr txBox="1"/>
          <p:nvPr/>
        </p:nvSpPr>
        <p:spPr>
          <a:xfrm>
            <a:off x="1731818" y="1385455"/>
            <a:ext cx="8908473"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t>MOI’s can be measured using a simple </a:t>
            </a:r>
            <a:r>
              <a:rPr lang="en-US" sz="2400" b="1" dirty="0"/>
              <a:t>Bifilar</a:t>
            </a:r>
            <a:r>
              <a:rPr lang="en-US" sz="2400" dirty="0"/>
              <a:t> </a:t>
            </a:r>
            <a:r>
              <a:rPr lang="en-US" sz="2400" b="1" dirty="0"/>
              <a:t>Pendulum</a:t>
            </a:r>
            <a:endParaRPr lang="en-US" b="1" dirty="0"/>
          </a:p>
        </p:txBody>
      </p:sp>
      <p:sp>
        <p:nvSpPr>
          <p:cNvPr id="5" name="TextBox 4">
            <a:extLst>
              <a:ext uri="{FF2B5EF4-FFF2-40B4-BE49-F238E27FC236}">
                <a16:creationId xmlns:a16="http://schemas.microsoft.com/office/drawing/2014/main" id="{D7D34FDC-5266-4B05-8D9C-0648FD42E14C}"/>
              </a:ext>
            </a:extLst>
          </p:cNvPr>
          <p:cNvSpPr txBox="1"/>
          <p:nvPr/>
        </p:nvSpPr>
        <p:spPr>
          <a:xfrm>
            <a:off x="1731818" y="2156328"/>
            <a:ext cx="8908473" cy="830997"/>
          </a:xfrm>
          <a:prstGeom prst="rect">
            <a:avLst/>
          </a:prstGeom>
          <a:noFill/>
        </p:spPr>
        <p:txBody>
          <a:bodyPr wrap="square" rtlCol="0">
            <a:spAutoFit/>
          </a:bodyPr>
          <a:lstStyle/>
          <a:p>
            <a:pPr marL="285750" indent="-285750">
              <a:buFont typeface="Arial" panose="020B0604020202020204" pitchFamily="34" charset="0"/>
              <a:buChar char="•"/>
            </a:pPr>
            <a:r>
              <a:rPr lang="en-US" sz="2400" dirty="0"/>
              <a:t>A Bifilar Pendulum is a torsional pendulum that uses gravity to provide the oscillatory torque</a:t>
            </a:r>
            <a:endParaRPr lang="en-US" dirty="0"/>
          </a:p>
        </p:txBody>
      </p:sp>
      <p:sp>
        <p:nvSpPr>
          <p:cNvPr id="6" name="TextBox 5">
            <a:extLst>
              <a:ext uri="{FF2B5EF4-FFF2-40B4-BE49-F238E27FC236}">
                <a16:creationId xmlns:a16="http://schemas.microsoft.com/office/drawing/2014/main" id="{A29B9138-E867-456B-812B-56CE4276F8E3}"/>
              </a:ext>
            </a:extLst>
          </p:cNvPr>
          <p:cNvSpPr txBox="1"/>
          <p:nvPr/>
        </p:nvSpPr>
        <p:spPr>
          <a:xfrm>
            <a:off x="1731817" y="3314655"/>
            <a:ext cx="8908473" cy="830997"/>
          </a:xfrm>
          <a:prstGeom prst="rect">
            <a:avLst/>
          </a:prstGeom>
          <a:noFill/>
        </p:spPr>
        <p:txBody>
          <a:bodyPr wrap="square" rtlCol="0">
            <a:spAutoFit/>
          </a:bodyPr>
          <a:lstStyle/>
          <a:p>
            <a:pPr marL="285750" indent="-285750">
              <a:buFont typeface="Arial" panose="020B0604020202020204" pitchFamily="34" charset="0"/>
              <a:buChar char="•"/>
            </a:pPr>
            <a:r>
              <a:rPr lang="en-US" sz="2400" dirty="0"/>
              <a:t>The period of oscillation is combined with other simple physical parameters to determine the moment of inertia</a:t>
            </a:r>
            <a:endParaRPr lang="en-US" dirty="0"/>
          </a:p>
        </p:txBody>
      </p:sp>
    </p:spTree>
    <p:extLst>
      <p:ext uri="{BB962C8B-B14F-4D97-AF65-F5344CB8AC3E}">
        <p14:creationId xmlns:p14="http://schemas.microsoft.com/office/powerpoint/2010/main" val="876211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rrow: Curved Left 16">
            <a:extLst>
              <a:ext uri="{FF2B5EF4-FFF2-40B4-BE49-F238E27FC236}">
                <a16:creationId xmlns:a16="http://schemas.microsoft.com/office/drawing/2014/main" id="{6BCD0C41-8FC7-4462-B09F-35BA29F621BD}"/>
              </a:ext>
            </a:extLst>
          </p:cNvPr>
          <p:cNvSpPr/>
          <p:nvPr/>
        </p:nvSpPr>
        <p:spPr>
          <a:xfrm>
            <a:off x="5444839" y="1801091"/>
            <a:ext cx="648078" cy="736600"/>
          </a:xfrm>
          <a:prstGeom prst="curvedLeftArrow">
            <a:avLst/>
          </a:prstGeom>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Rectangle 3">
            <a:extLst>
              <a:ext uri="{FF2B5EF4-FFF2-40B4-BE49-F238E27FC236}">
                <a16:creationId xmlns:a16="http://schemas.microsoft.com/office/drawing/2014/main" id="{D66D458F-2390-4293-8AB7-F742F408EBE1}"/>
              </a:ext>
            </a:extLst>
          </p:cNvPr>
          <p:cNvSpPr/>
          <p:nvPr/>
        </p:nvSpPr>
        <p:spPr>
          <a:xfrm>
            <a:off x="3874802" y="5284325"/>
            <a:ext cx="4037533" cy="792013"/>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3E5D613F-18C8-4ED0-9B22-D3D6AE304D51}"/>
              </a:ext>
            </a:extLst>
          </p:cNvPr>
          <p:cNvCxnSpPr/>
          <p:nvPr/>
        </p:nvCxnSpPr>
        <p:spPr>
          <a:xfrm>
            <a:off x="4359306" y="1493976"/>
            <a:ext cx="0" cy="379034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E47BB6B0-C5FA-4A5E-B149-1B0E7016126F}"/>
              </a:ext>
            </a:extLst>
          </p:cNvPr>
          <p:cNvCxnSpPr/>
          <p:nvPr/>
        </p:nvCxnSpPr>
        <p:spPr>
          <a:xfrm>
            <a:off x="7427831" y="1493976"/>
            <a:ext cx="0" cy="379034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AD3CCEB-6A45-4193-91F6-17B8B0DDC1D3}"/>
              </a:ext>
            </a:extLst>
          </p:cNvPr>
          <p:cNvSpPr txBox="1"/>
          <p:nvPr/>
        </p:nvSpPr>
        <p:spPr>
          <a:xfrm>
            <a:off x="4478077" y="5411991"/>
            <a:ext cx="1332672" cy="461666"/>
          </a:xfrm>
          <a:prstGeom prst="rect">
            <a:avLst/>
          </a:prstGeom>
          <a:noFill/>
        </p:spPr>
        <p:txBody>
          <a:bodyPr wrap="square" rtlCol="0">
            <a:spAutoFit/>
          </a:bodyPr>
          <a:lstStyle/>
          <a:p>
            <a:pPr algn="ctr"/>
            <a:r>
              <a:rPr lang="en-US" sz="2400" dirty="0"/>
              <a:t>Mass</a:t>
            </a:r>
          </a:p>
        </p:txBody>
      </p:sp>
      <p:cxnSp>
        <p:nvCxnSpPr>
          <p:cNvPr id="8" name="Straight Arrow Connector 7">
            <a:extLst>
              <a:ext uri="{FF2B5EF4-FFF2-40B4-BE49-F238E27FC236}">
                <a16:creationId xmlns:a16="http://schemas.microsoft.com/office/drawing/2014/main" id="{A7D0EA96-5B57-4E54-8946-5541550A7063}"/>
              </a:ext>
            </a:extLst>
          </p:cNvPr>
          <p:cNvCxnSpPr>
            <a:cxnSpLocks/>
          </p:cNvCxnSpPr>
          <p:nvPr/>
        </p:nvCxnSpPr>
        <p:spPr>
          <a:xfrm flipH="1">
            <a:off x="4353032" y="4368276"/>
            <a:ext cx="3074799" cy="0"/>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01A95F-FF69-4CEB-BE7F-6A63D8E275BD}"/>
              </a:ext>
            </a:extLst>
          </p:cNvPr>
          <p:cNvCxnSpPr>
            <a:cxnSpLocks/>
          </p:cNvCxnSpPr>
          <p:nvPr/>
        </p:nvCxnSpPr>
        <p:spPr>
          <a:xfrm>
            <a:off x="3605633" y="1493976"/>
            <a:ext cx="0" cy="3790349"/>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616EC9E-319A-4357-AF9E-C37F6A72DBEA}"/>
              </a:ext>
            </a:extLst>
          </p:cNvPr>
          <p:cNvSpPr txBox="1"/>
          <p:nvPr/>
        </p:nvSpPr>
        <p:spPr>
          <a:xfrm>
            <a:off x="3005049" y="3019816"/>
            <a:ext cx="1064339" cy="461666"/>
          </a:xfrm>
          <a:prstGeom prst="rect">
            <a:avLst/>
          </a:prstGeom>
          <a:solidFill>
            <a:schemeClr val="bg1">
              <a:lumMod val="95000"/>
            </a:schemeClr>
          </a:solidFill>
        </p:spPr>
        <p:txBody>
          <a:bodyPr wrap="square" rtlCol="0">
            <a:spAutoFit/>
          </a:bodyPr>
          <a:lstStyle/>
          <a:p>
            <a:pPr algn="ctr"/>
            <a:r>
              <a:rPr lang="en-US" sz="2400" dirty="0"/>
              <a:t>Length</a:t>
            </a:r>
          </a:p>
        </p:txBody>
      </p:sp>
      <p:sp>
        <p:nvSpPr>
          <p:cNvPr id="12" name="Text Box 4">
            <a:extLst>
              <a:ext uri="{FF2B5EF4-FFF2-40B4-BE49-F238E27FC236}">
                <a16:creationId xmlns:a16="http://schemas.microsoft.com/office/drawing/2014/main" id="{AC127BBB-3546-403D-8584-3CEBBD55FED2}"/>
              </a:ext>
            </a:extLst>
          </p:cNvPr>
          <p:cNvSpPr txBox="1">
            <a:spLocks noChangeArrowheads="1"/>
          </p:cNvSpPr>
          <p:nvPr/>
        </p:nvSpPr>
        <p:spPr bwMode="auto">
          <a:xfrm>
            <a:off x="6692025" y="5706828"/>
            <a:ext cx="1471611" cy="46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altLang="en-US" b="1" dirty="0">
                <a:solidFill>
                  <a:srgbClr val="FF0000"/>
                </a:solidFill>
                <a:latin typeface="Calibri" pitchFamily="34" charset="0"/>
                <a:cs typeface="Arial" pitchFamily="34" charset="0"/>
              </a:rPr>
              <a:t>Test Article</a:t>
            </a:r>
            <a:endParaRPr lang="en-US" altLang="en-US" b="1" dirty="0">
              <a:solidFill>
                <a:srgbClr val="FF0000"/>
              </a:solidFill>
              <a:latin typeface="Arial" pitchFamily="34" charset="0"/>
              <a:cs typeface="Arial" pitchFamily="34" charset="0"/>
            </a:endParaRPr>
          </a:p>
        </p:txBody>
      </p:sp>
      <p:sp>
        <p:nvSpPr>
          <p:cNvPr id="13" name="Text Box 4">
            <a:extLst>
              <a:ext uri="{FF2B5EF4-FFF2-40B4-BE49-F238E27FC236}">
                <a16:creationId xmlns:a16="http://schemas.microsoft.com/office/drawing/2014/main" id="{9A513FBC-2CD7-4209-99F6-2BCB11AFD1B4}"/>
              </a:ext>
            </a:extLst>
          </p:cNvPr>
          <p:cNvSpPr txBox="1">
            <a:spLocks noChangeArrowheads="1"/>
          </p:cNvSpPr>
          <p:nvPr/>
        </p:nvSpPr>
        <p:spPr bwMode="auto">
          <a:xfrm>
            <a:off x="7513643" y="1992530"/>
            <a:ext cx="1673308" cy="79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altLang="en-US" b="1" dirty="0">
                <a:solidFill>
                  <a:srgbClr val="0070C0"/>
                </a:solidFill>
                <a:latin typeface="Arial" pitchFamily="34" charset="0"/>
                <a:cs typeface="Arial" pitchFamily="34" charset="0"/>
              </a:rPr>
              <a:t>Suspension Strings</a:t>
            </a:r>
          </a:p>
        </p:txBody>
      </p:sp>
      <p:sp>
        <p:nvSpPr>
          <p:cNvPr id="15" name="Title 1">
            <a:extLst>
              <a:ext uri="{FF2B5EF4-FFF2-40B4-BE49-F238E27FC236}">
                <a16:creationId xmlns:a16="http://schemas.microsoft.com/office/drawing/2014/main" id="{CD7EBC12-DDAD-4604-922F-F4FB6BE6B5BD}"/>
              </a:ext>
            </a:extLst>
          </p:cNvPr>
          <p:cNvSpPr txBox="1">
            <a:spLocks/>
          </p:cNvSpPr>
          <p:nvPr/>
        </p:nvSpPr>
        <p:spPr>
          <a:xfrm>
            <a:off x="1981200" y="199313"/>
            <a:ext cx="8229600" cy="736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latin typeface="+mn-lt"/>
              </a:rPr>
              <a:t>The Bifilar Pendulum</a:t>
            </a:r>
          </a:p>
        </p:txBody>
      </p:sp>
      <p:cxnSp>
        <p:nvCxnSpPr>
          <p:cNvPr id="16" name="Straight Connector 15">
            <a:extLst>
              <a:ext uri="{FF2B5EF4-FFF2-40B4-BE49-F238E27FC236}">
                <a16:creationId xmlns:a16="http://schemas.microsoft.com/office/drawing/2014/main" id="{0302722B-C7D9-4662-A744-4D25E040EDA3}"/>
              </a:ext>
            </a:extLst>
          </p:cNvPr>
          <p:cNvCxnSpPr>
            <a:cxnSpLocks/>
          </p:cNvCxnSpPr>
          <p:nvPr/>
        </p:nvCxnSpPr>
        <p:spPr>
          <a:xfrm>
            <a:off x="5832766" y="1108364"/>
            <a:ext cx="0" cy="1080654"/>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5385FDB-59F2-4888-AFD3-217C42DD75D5}"/>
              </a:ext>
            </a:extLst>
          </p:cNvPr>
          <p:cNvCxnSpPr>
            <a:cxnSpLocks/>
          </p:cNvCxnSpPr>
          <p:nvPr/>
        </p:nvCxnSpPr>
        <p:spPr>
          <a:xfrm flipH="1">
            <a:off x="5795904" y="2476283"/>
            <a:ext cx="17867" cy="4023561"/>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C65494C-3D44-4C02-A3FE-E266C3CACC60}"/>
              </a:ext>
            </a:extLst>
          </p:cNvPr>
          <p:cNvSpPr txBox="1"/>
          <p:nvPr/>
        </p:nvSpPr>
        <p:spPr>
          <a:xfrm>
            <a:off x="5117306" y="4124875"/>
            <a:ext cx="1461802" cy="461666"/>
          </a:xfrm>
          <a:prstGeom prst="rect">
            <a:avLst/>
          </a:prstGeom>
          <a:solidFill>
            <a:schemeClr val="bg1">
              <a:lumMod val="95000"/>
            </a:schemeClr>
          </a:solidFill>
        </p:spPr>
        <p:txBody>
          <a:bodyPr wrap="square" rtlCol="0">
            <a:spAutoFit/>
          </a:bodyPr>
          <a:lstStyle/>
          <a:p>
            <a:pPr algn="ctr"/>
            <a:r>
              <a:rPr lang="en-US" sz="2400" dirty="0"/>
              <a:t>Distance</a:t>
            </a:r>
          </a:p>
        </p:txBody>
      </p:sp>
      <p:sp>
        <p:nvSpPr>
          <p:cNvPr id="22" name="TextBox 21">
            <a:extLst>
              <a:ext uri="{FF2B5EF4-FFF2-40B4-BE49-F238E27FC236}">
                <a16:creationId xmlns:a16="http://schemas.microsoft.com/office/drawing/2014/main" id="{6FA09039-3A26-49EE-B504-9836C67C15C2}"/>
              </a:ext>
            </a:extLst>
          </p:cNvPr>
          <p:cNvSpPr txBox="1"/>
          <p:nvPr/>
        </p:nvSpPr>
        <p:spPr>
          <a:xfrm>
            <a:off x="5903627" y="1304338"/>
            <a:ext cx="1423185" cy="646331"/>
          </a:xfrm>
          <a:prstGeom prst="rect">
            <a:avLst/>
          </a:prstGeom>
          <a:noFill/>
        </p:spPr>
        <p:txBody>
          <a:bodyPr wrap="square" rtlCol="0">
            <a:spAutoFit/>
          </a:bodyPr>
          <a:lstStyle/>
          <a:p>
            <a:r>
              <a:rPr lang="en-US" dirty="0"/>
              <a:t>Oscillates about the CG</a:t>
            </a:r>
          </a:p>
        </p:txBody>
      </p:sp>
      <p:sp>
        <p:nvSpPr>
          <p:cNvPr id="23" name="TextBox 22">
            <a:extLst>
              <a:ext uri="{FF2B5EF4-FFF2-40B4-BE49-F238E27FC236}">
                <a16:creationId xmlns:a16="http://schemas.microsoft.com/office/drawing/2014/main" id="{3720B4A2-B5C0-4D0B-8D3C-316B4BE2D3BF}"/>
              </a:ext>
            </a:extLst>
          </p:cNvPr>
          <p:cNvSpPr txBox="1"/>
          <p:nvPr/>
        </p:nvSpPr>
        <p:spPr>
          <a:xfrm>
            <a:off x="5768878" y="5383662"/>
            <a:ext cx="507233" cy="369332"/>
          </a:xfrm>
          <a:prstGeom prst="rect">
            <a:avLst/>
          </a:prstGeom>
          <a:noFill/>
        </p:spPr>
        <p:txBody>
          <a:bodyPr wrap="square" rtlCol="0">
            <a:spAutoFit/>
          </a:bodyPr>
          <a:lstStyle/>
          <a:p>
            <a:r>
              <a:rPr lang="en-US" dirty="0"/>
              <a:t>CG</a:t>
            </a:r>
          </a:p>
        </p:txBody>
      </p:sp>
      <p:sp>
        <p:nvSpPr>
          <p:cNvPr id="24" name="Oval 23">
            <a:extLst>
              <a:ext uri="{FF2B5EF4-FFF2-40B4-BE49-F238E27FC236}">
                <a16:creationId xmlns:a16="http://schemas.microsoft.com/office/drawing/2014/main" id="{A5C893CC-BAAF-45E9-BF3B-F5545E41CA2F}"/>
              </a:ext>
            </a:extLst>
          </p:cNvPr>
          <p:cNvSpPr/>
          <p:nvPr/>
        </p:nvSpPr>
        <p:spPr>
          <a:xfrm>
            <a:off x="5735582" y="5625577"/>
            <a:ext cx="100290" cy="1010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C0FDFC44-17FE-4C58-AC30-C53044362083}"/>
              </a:ext>
            </a:extLst>
          </p:cNvPr>
          <p:cNvSpPr>
            <a:spLocks noGrp="1"/>
          </p:cNvSpPr>
          <p:nvPr>
            <p:ph type="sldNum" sz="quarter" idx="12"/>
          </p:nvPr>
        </p:nvSpPr>
        <p:spPr/>
        <p:txBody>
          <a:bodyPr/>
          <a:lstStyle/>
          <a:p>
            <a:fld id="{3CA4A85E-3A72-4C2D-A42D-7963C482006E}" type="slidenum">
              <a:rPr lang="en-US" smtClean="0"/>
              <a:t>9</a:t>
            </a:fld>
            <a:endParaRPr lang="en-US"/>
          </a:p>
        </p:txBody>
      </p:sp>
    </p:spTree>
    <p:extLst>
      <p:ext uri="{BB962C8B-B14F-4D97-AF65-F5344CB8AC3E}">
        <p14:creationId xmlns:p14="http://schemas.microsoft.com/office/powerpoint/2010/main" val="3205286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732</TotalTime>
  <Words>1349</Words>
  <Application>Microsoft Office PowerPoint</Application>
  <PresentationFormat>Widescreen</PresentationFormat>
  <Paragraphs>246</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Theoretical Calculation of MOI for a Wooden Block </vt:lpstr>
      <vt:lpstr>Bifilar Pendulum Measurement of Block MOI</vt:lpstr>
      <vt:lpstr>Assessment of Theory vs. Experiment</vt:lpstr>
      <vt:lpstr>PowerPoint Presentation</vt:lpstr>
      <vt:lpstr>PowerPoint Presentation</vt:lpstr>
      <vt:lpstr>PowerPoint Presentation</vt:lpstr>
      <vt:lpstr>Effects of Moment of Inertia on Rocket Flight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eber</dc:creator>
  <cp:lastModifiedBy>Philip Eberspeaker</cp:lastModifiedBy>
  <cp:revision>39</cp:revision>
  <dcterms:created xsi:type="dcterms:W3CDTF">2018-06-04T00:43:42Z</dcterms:created>
  <dcterms:modified xsi:type="dcterms:W3CDTF">2018-07-17T00:42:13Z</dcterms:modified>
</cp:coreProperties>
</file>